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7" r:id="rId3"/>
    <p:sldId id="402" r:id="rId4"/>
    <p:sldId id="403" r:id="rId5"/>
    <p:sldId id="404" r:id="rId6"/>
    <p:sldId id="387" r:id="rId7"/>
    <p:sldId id="395" r:id="rId8"/>
    <p:sldId id="386" r:id="rId9"/>
    <p:sldId id="388" r:id="rId10"/>
    <p:sldId id="374" r:id="rId11"/>
    <p:sldId id="398" r:id="rId12"/>
    <p:sldId id="399" r:id="rId13"/>
    <p:sldId id="384" r:id="rId14"/>
    <p:sldId id="379" r:id="rId15"/>
    <p:sldId id="380" r:id="rId16"/>
    <p:sldId id="381" r:id="rId17"/>
    <p:sldId id="390" r:id="rId18"/>
    <p:sldId id="352" r:id="rId19"/>
    <p:sldId id="356" r:id="rId20"/>
    <p:sldId id="363" r:id="rId21"/>
    <p:sldId id="357" r:id="rId22"/>
    <p:sldId id="400" r:id="rId23"/>
    <p:sldId id="367" r:id="rId24"/>
    <p:sldId id="39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Aho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A"/>
    <a:srgbClr val="558ED5"/>
    <a:srgbClr val="3366FF"/>
    <a:srgbClr val="9EB9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5965" autoAdjust="0"/>
  </p:normalViewPr>
  <p:slideViewPr>
    <p:cSldViewPr>
      <p:cViewPr>
        <p:scale>
          <a:sx n="60" d="100"/>
          <a:sy n="60" d="100"/>
        </p:scale>
        <p:origin x="-3072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8232"/>
    </p:cViewPr>
  </p:sorterViewPr>
  <p:notesViewPr>
    <p:cSldViewPr>
      <p:cViewPr varScale="1">
        <p:scale>
          <a:sx n="81" d="100"/>
          <a:sy n="81" d="100"/>
        </p:scale>
        <p:origin x="-310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4F2F8DC-5A27-41A8-9FD0-D21742AA5876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38C3DFA-0BA7-4D86-89FE-36C90207FF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2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BA9D613-1A2B-411B-AB9F-609F2E3014AD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ECB2690A-2159-4184-B5BA-A0ABF27D0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2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collaboration between</a:t>
            </a:r>
            <a:r>
              <a:rPr lang="en-US" baseline="0" dirty="0" smtClean="0"/>
              <a:t> CTIB and the Metropolitan Council.  </a:t>
            </a:r>
          </a:p>
          <a:p>
            <a:endParaRPr lang="en-US" baseline="0" dirty="0" smtClean="0"/>
          </a:p>
          <a:p>
            <a:r>
              <a:rPr lang="en-US" sz="1200" dirty="0" smtClean="0"/>
              <a:t>video link in case it does not work</a:t>
            </a:r>
            <a:r>
              <a:rPr lang="en-US" sz="1200" baseline="0" dirty="0" smtClean="0"/>
              <a:t> above -- </a:t>
            </a:r>
            <a:endParaRPr lang="en-US" sz="1200" dirty="0" smtClean="0"/>
          </a:p>
          <a:p>
            <a:r>
              <a:rPr lang="en-US" sz="1200" dirty="0" smtClean="0"/>
              <a:t>http://www.youtube.com/watch?feature=player_embedded&amp;v=TTbElIgLh8o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core projects</a:t>
            </a:r>
            <a:r>
              <a:rPr lang="en-US" baseline="0" dirty="0" smtClean="0"/>
              <a:t> are named in the slide.  </a:t>
            </a:r>
          </a:p>
          <a:p>
            <a:r>
              <a:rPr lang="en-US" baseline="0" dirty="0" smtClean="0"/>
              <a:t>Capital and Operating Expenses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9 Expansion projects could come from the grey unidentified corridors.  3 arterial BRTs also included in the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Funding:  insufficient or uncertain funding at all levels</a:t>
            </a:r>
          </a:p>
          <a:p>
            <a:endParaRPr lang="en-US" dirty="0" smtClean="0"/>
          </a:p>
          <a:p>
            <a:r>
              <a:rPr lang="en-US" dirty="0" smtClean="0"/>
              <a:t>Resources:</a:t>
            </a:r>
            <a:r>
              <a:rPr lang="en-US" baseline="0" dirty="0" smtClean="0"/>
              <a:t>  competing demands on limited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Statutory or regulatory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060DF-1522-4824-889B-B1E6833C31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RRAs:  over half a billion dollars</a:t>
            </a:r>
            <a:r>
              <a:rPr lang="en-US" baseline="0" dirty="0" smtClean="0"/>
              <a:t> in property taxes through 2030 at 10% share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</a:t>
            </a:r>
            <a:r>
              <a:rPr lang="en-US" baseline="0" dirty="0" smtClean="0"/>
              <a:t> Council 2030 plan couldn’t be built with current resources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D060DF-1522-4824-889B-B1E6833C316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Included to help demonstrate depth</a:t>
            </a:r>
            <a:r>
              <a:rPr lang="en-US" sz="1600" baseline="0" dirty="0" smtClean="0"/>
              <a:t> of </a:t>
            </a:r>
            <a:r>
              <a:rPr lang="en-US" sz="1600" baseline="0" dirty="0" err="1" smtClean="0"/>
              <a:t>anlaysis</a:t>
            </a:r>
            <a:r>
              <a:rPr lang="en-US" sz="1600" baseline="0" dirty="0" smtClean="0"/>
              <a:t>.  Peer cities are: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Dallas</a:t>
            </a:r>
          </a:p>
          <a:p>
            <a:r>
              <a:rPr lang="en-US" sz="1600" dirty="0" smtClean="0"/>
              <a:t>Denver</a:t>
            </a:r>
          </a:p>
          <a:p>
            <a:r>
              <a:rPr lang="en-US" sz="1600" dirty="0" smtClean="0"/>
              <a:t>Houston</a:t>
            </a:r>
          </a:p>
          <a:p>
            <a:r>
              <a:rPr lang="en-US" sz="1600" dirty="0" smtClean="0"/>
              <a:t>Los</a:t>
            </a:r>
            <a:r>
              <a:rPr lang="en-US" sz="1600" baseline="0" dirty="0" smtClean="0"/>
              <a:t> Angeles</a:t>
            </a:r>
          </a:p>
          <a:p>
            <a:r>
              <a:rPr lang="en-US" sz="1600" baseline="0" dirty="0" smtClean="0"/>
              <a:t>Phoenix</a:t>
            </a:r>
          </a:p>
          <a:p>
            <a:r>
              <a:rPr lang="en-US" sz="1600" baseline="0" dirty="0" smtClean="0"/>
              <a:t>Seattle</a:t>
            </a:r>
          </a:p>
          <a:p>
            <a:r>
              <a:rPr lang="en-US" sz="1600" baseline="0" dirty="0" smtClean="0"/>
              <a:t>Salt Lake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Ending in 2040 --- ultimately an arbitrary deadline</a:t>
            </a:r>
          </a:p>
          <a:p>
            <a:r>
              <a:rPr lang="en-US" dirty="0" smtClean="0"/>
              <a:t>Greater capacity if used</a:t>
            </a:r>
            <a:r>
              <a:rPr lang="en-US" baseline="0" dirty="0" smtClean="0"/>
              <a:t> to retire some portion of bonds after 2040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8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</a:t>
            </a:r>
            <a:r>
              <a:rPr lang="en-US" baseline="0" dirty="0" smtClean="0"/>
              <a:t> variety of options to address funding partner constraints related to an accelerated Program of Projects.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Addressing  of all these challenges would take more than a half cent of new sales tax revenue.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6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Stabilization of the system</a:t>
            </a:r>
          </a:p>
          <a:p>
            <a:r>
              <a:rPr lang="en-US" dirty="0" smtClean="0"/>
              <a:t>In addition, our regional transit system faces other</a:t>
            </a:r>
            <a:r>
              <a:rPr lang="en-US" baseline="0" dirty="0" smtClean="0"/>
              <a:t> challenges, such as expanding the base bus system to meet population growth and increased ridership.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looked at a variety of options for addressing other transit challenges. 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0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data as previous slide,</a:t>
            </a:r>
            <a:r>
              <a:rPr lang="en-US" baseline="0" dirty="0" smtClean="0"/>
              <a:t> but only ranking US Cities (instead of cities and states)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Beyond competing between Minneapolis and St. Paul.  Competing with other states and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Solved</a:t>
            </a:r>
            <a:r>
              <a:rPr lang="en-US" baseline="0" dirty="0" smtClean="0"/>
              <a:t> with sales tax only ---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Can’t build a system that will attract riders without expansion into high quality modes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E048E5-B35A-4720-A638-69EDD0C76390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39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6" tIns="46143" rIns="92286" bIns="46143"/>
          <a:lstStyle/>
          <a:p>
            <a:pPr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Pm</a:t>
            </a:r>
          </a:p>
          <a:p>
            <a:pPr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Huge streetcar system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&gt;600 miles of track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Across the region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“</a:t>
            </a:r>
            <a:r>
              <a:rPr lang="en-US" sz="1000" i="1">
                <a:latin typeface="Arial" pitchFamily="34" charset="0"/>
              </a:rPr>
              <a:t>Created</a:t>
            </a:r>
            <a:r>
              <a:rPr lang="en-US" sz="1000">
                <a:latin typeface="Arial" pitchFamily="34" charset="0"/>
              </a:rPr>
              <a:t>” many first ring suburbs &amp; the 20</a:t>
            </a:r>
            <a:r>
              <a:rPr lang="en-US" sz="1000" baseline="30000">
                <a:latin typeface="Arial" pitchFamily="34" charset="0"/>
              </a:rPr>
              <a:t>th</a:t>
            </a:r>
            <a:r>
              <a:rPr lang="en-US" sz="1000">
                <a:latin typeface="Arial" pitchFamily="34" charset="0"/>
              </a:rPr>
              <a:t> Century Twin Cities	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“Defined” development pattern after the logging/milling/railroad era</a:t>
            </a:r>
          </a:p>
          <a:p>
            <a:pPr marL="38283855" lvl="1" indent="-37821738">
              <a:lnSpc>
                <a:spcPct val="90000"/>
              </a:lnSpc>
            </a:pPr>
            <a:endParaRPr lang="en-US" sz="1000">
              <a:latin typeface="Arial" pitchFamily="34" charset="0"/>
            </a:endParaRP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Photos above: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1909 Panoramic Map of streetcar system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Two representative photos from 1950’s – 44</a:t>
            </a:r>
            <a:r>
              <a:rPr lang="en-US" sz="1000" baseline="30000">
                <a:latin typeface="Arial" pitchFamily="34" charset="0"/>
              </a:rPr>
              <a:t>th</a:t>
            </a:r>
            <a:r>
              <a:rPr lang="en-US" sz="1000">
                <a:latin typeface="Arial" pitchFamily="34" charset="0"/>
              </a:rPr>
              <a:t> &amp; France (left) and 5</a:t>
            </a:r>
            <a:r>
              <a:rPr lang="en-US" sz="1000" baseline="30000">
                <a:latin typeface="Arial" pitchFamily="34" charset="0"/>
              </a:rPr>
              <a:t>th</a:t>
            </a:r>
            <a:r>
              <a:rPr lang="en-US" sz="1000">
                <a:latin typeface="Arial" pitchFamily="34" charset="0"/>
              </a:rPr>
              <a:t> &amp; Hennepin (right)</a:t>
            </a:r>
          </a:p>
          <a:p>
            <a:pPr marL="38283855" lvl="1" indent="-37821738">
              <a:lnSpc>
                <a:spcPct val="90000"/>
              </a:lnSpc>
            </a:pPr>
            <a:r>
              <a:rPr lang="en-US" sz="1000">
                <a:latin typeface="Arial" pitchFamily="34" charset="0"/>
              </a:rPr>
              <a:t>Middle – system as of 1950’s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5CE3FD-55BC-4224-B4A3-68424283DB5C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16130" indent="-27543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0173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2433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1983128" indent="-220348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5BE1A81-6F03-4A17-A4D9-4C328ECEC14D}" type="slidenum">
              <a:rPr lang="en-US" b="0" smtClean="0"/>
              <a:pPr eaLnBrk="1" hangingPunct="1"/>
              <a:t>5</a:t>
            </a:fld>
            <a:endParaRPr lang="en-US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Successful economy</a:t>
            </a:r>
          </a:p>
          <a:p>
            <a:r>
              <a:rPr lang="en-US" smtClean="0">
                <a:latin typeface="Arial" pitchFamily="34" charset="0"/>
              </a:rPr>
              <a:t>Why was this economy competitive?  Infrastructure investment</a:t>
            </a:r>
          </a:p>
          <a:p>
            <a:pPr lvl="1"/>
            <a:r>
              <a:rPr lang="en-US" smtClean="0">
                <a:latin typeface="Arial" pitchFamily="34" charset="0"/>
              </a:rPr>
              <a:t>International Airport</a:t>
            </a:r>
          </a:p>
          <a:p>
            <a:pPr lvl="1"/>
            <a:r>
              <a:rPr lang="en-US" smtClean="0">
                <a:latin typeface="Arial" pitchFamily="34" charset="0"/>
              </a:rPr>
              <a:t>Freeway system</a:t>
            </a:r>
          </a:p>
          <a:p>
            <a:pPr lvl="1"/>
            <a:r>
              <a:rPr lang="en-US" smtClean="0">
                <a:latin typeface="Arial" pitchFamily="34" charset="0"/>
              </a:rPr>
              <a:t>K-12</a:t>
            </a:r>
          </a:p>
          <a:p>
            <a:pPr lvl="1"/>
            <a:r>
              <a:rPr lang="en-US" smtClean="0">
                <a:latin typeface="Arial" pitchFamily="34" charset="0"/>
              </a:rPr>
              <a:t>Higher education</a:t>
            </a:r>
          </a:p>
          <a:p>
            <a:pPr lvl="1"/>
            <a:r>
              <a:rPr lang="en-US" smtClean="0">
                <a:latin typeface="Arial" pitchFamily="34" charset="0"/>
              </a:rPr>
              <a:t>Nicollet Mall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Corridors</a:t>
            </a:r>
            <a:r>
              <a:rPr lang="en-US" sz="1400" baseline="0" dirty="0" smtClean="0"/>
              <a:t> of Opportunity --  not just transit, not just transportation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Comprehensive approach to development and economic opportunity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spine, same vision, but acknowledging scarcity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Barbara </a:t>
            </a:r>
            <a:r>
              <a:rPr lang="en-US" dirty="0" err="1" smtClean="0"/>
              <a:t>Luckerman</a:t>
            </a:r>
            <a:r>
              <a:rPr lang="en-US" dirty="0" smtClean="0"/>
              <a:t> conversation</a:t>
            </a:r>
          </a:p>
          <a:p>
            <a:r>
              <a:rPr lang="en-US" dirty="0" smtClean="0"/>
              <a:t>Leaving the auto-centric world of the last 60</a:t>
            </a:r>
            <a:r>
              <a:rPr lang="en-US" baseline="0" dirty="0" smtClean="0"/>
              <a:t> years to a more balanced approach</a:t>
            </a:r>
          </a:p>
          <a:p>
            <a:r>
              <a:rPr lang="en-US" baseline="0" dirty="0" smtClean="0"/>
              <a:t>Beyond Levittown as the controlling model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Hired HDR to assist us</a:t>
            </a:r>
          </a:p>
          <a:p>
            <a:r>
              <a:rPr lang="en-US" dirty="0" smtClean="0"/>
              <a:t>Used HUD</a:t>
            </a:r>
            <a:r>
              <a:rPr lang="en-US" baseline="0" dirty="0" smtClean="0"/>
              <a:t> Sustainable Communities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2690A-2159-4184-B5BA-A0ABF27D009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4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7914-A40F-4A39-8E83-D442B76DAED3}" type="datetime1">
              <a:rPr lang="en-US"/>
              <a:pPr>
                <a:defRPr/>
              </a:pPr>
              <a:t>3/21/2013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739F-ADFB-4CD9-8E41-E087C673B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7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7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8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4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4388296" y="659639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FF113A-65D8-4DE9-B1BC-6F31BCDB09B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youtube.com/watch?feature=player_embedded&amp;v=TTbElIgLh8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ride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305800" cy="3962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558ED5"/>
                </a:solidFill>
              </a:rPr>
              <a:t/>
            </a:r>
            <a:br>
              <a:rPr lang="en-US" sz="3600" b="1" dirty="0" smtClean="0">
                <a:solidFill>
                  <a:srgbClr val="558ED5"/>
                </a:solidFill>
              </a:rPr>
            </a:br>
            <a:r>
              <a:rPr lang="en-US" sz="4000" b="1" dirty="0" smtClean="0">
                <a:solidFill>
                  <a:srgbClr val="558ED5"/>
                </a:solidFill>
              </a:rPr>
              <a:t>Program </a:t>
            </a:r>
            <a:r>
              <a:rPr lang="en-US" sz="4000" b="1" dirty="0">
                <a:solidFill>
                  <a:srgbClr val="558ED5"/>
                </a:solidFill>
              </a:rPr>
              <a:t>of Projects Study</a:t>
            </a:r>
            <a:r>
              <a:rPr lang="en-US" sz="2400" b="1" dirty="0">
                <a:solidFill>
                  <a:srgbClr val="558ED5"/>
                </a:solidFill>
              </a:rPr>
              <a:t/>
            </a:r>
            <a:br>
              <a:rPr lang="en-US" sz="2400" b="1" dirty="0">
                <a:solidFill>
                  <a:srgbClr val="558ED5"/>
                </a:solidFill>
              </a:rPr>
            </a:br>
            <a:r>
              <a:rPr lang="en-US" sz="2400" b="1" dirty="0" smtClean="0">
                <a:solidFill>
                  <a:srgbClr val="558ED5"/>
                </a:solidFill>
              </a:rPr>
              <a:t/>
            </a:r>
            <a:br>
              <a:rPr lang="en-US" sz="2400" b="1" dirty="0" smtClean="0">
                <a:solidFill>
                  <a:srgbClr val="558ED5"/>
                </a:solidFill>
              </a:rPr>
            </a:br>
            <a:r>
              <a:rPr lang="en-US" sz="2400" b="1" dirty="0" smtClean="0">
                <a:solidFill>
                  <a:srgbClr val="558ED5"/>
                </a:solidFill>
              </a:rPr>
              <a:t/>
            </a:r>
            <a:br>
              <a:rPr lang="en-US" sz="2400" b="1" dirty="0" smtClean="0">
                <a:solidFill>
                  <a:srgbClr val="558ED5"/>
                </a:solidFill>
              </a:rPr>
            </a:br>
            <a:r>
              <a:rPr lang="en-US" sz="2400" b="1" dirty="0" smtClean="0">
                <a:solidFill>
                  <a:srgbClr val="558ED5"/>
                </a:solidFill>
              </a:rPr>
              <a:t/>
            </a:r>
            <a:br>
              <a:rPr lang="en-US" sz="2400" b="1" dirty="0" smtClean="0">
                <a:solidFill>
                  <a:srgbClr val="558ED5"/>
                </a:solidFill>
              </a:rPr>
            </a:br>
            <a:r>
              <a:rPr lang="en-US" sz="2400" dirty="0">
                <a:solidFill>
                  <a:srgbClr val="558ED5"/>
                </a:solidFill>
              </a:rPr>
              <a:t/>
            </a:r>
            <a:br>
              <a:rPr lang="en-US" sz="2400" dirty="0">
                <a:solidFill>
                  <a:srgbClr val="558ED5"/>
                </a:solidFill>
              </a:rPr>
            </a:br>
            <a:r>
              <a:rPr lang="en-US" sz="2400" dirty="0">
                <a:solidFill>
                  <a:srgbClr val="558ED5"/>
                </a:solidFill>
              </a:rPr>
              <a:t/>
            </a:r>
            <a:br>
              <a:rPr lang="en-US" sz="2400" dirty="0">
                <a:solidFill>
                  <a:srgbClr val="558ED5"/>
                </a:solidFill>
              </a:rPr>
            </a:br>
            <a:r>
              <a:rPr lang="en-US" sz="2400" dirty="0" smtClean="0">
                <a:solidFill>
                  <a:srgbClr val="558ED5"/>
                </a:solidFill>
              </a:rPr>
              <a:t>The Impacts of Regional Transit Investment Forum</a:t>
            </a:r>
            <a:br>
              <a:rPr lang="en-US" sz="2400" dirty="0" smtClean="0">
                <a:solidFill>
                  <a:srgbClr val="558ED5"/>
                </a:solidFill>
              </a:rPr>
            </a:br>
            <a:r>
              <a:rPr lang="en-US" sz="1800" b="1" i="1" dirty="0" smtClean="0">
                <a:solidFill>
                  <a:srgbClr val="558ED5"/>
                </a:solidFill>
              </a:rPr>
              <a:t>March 21, 2013</a:t>
            </a:r>
            <a:endParaRPr lang="en-US" sz="3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319669"/>
            <a:ext cx="3505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35" y="6524331"/>
            <a:ext cx="1143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3" y="6177612"/>
            <a:ext cx="4572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trainhea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867400"/>
            <a:ext cx="307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7"/>
              </a:rPr>
              <a:t>Move LA - "LA's Got Lines"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80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Six Core + 9 Expansion Projects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Hiawatha LRT</a:t>
            </a:r>
          </a:p>
          <a:p>
            <a:pPr eaLnBrk="1" hangingPunct="1"/>
            <a:r>
              <a:rPr lang="en-US" sz="2400" dirty="0" smtClean="0"/>
              <a:t>Northstar Commuter Rail</a:t>
            </a:r>
          </a:p>
          <a:p>
            <a:pPr eaLnBrk="1" hangingPunct="1"/>
            <a:r>
              <a:rPr lang="en-US" sz="2400" dirty="0" smtClean="0"/>
              <a:t>Cedar Avenue BRT (all phases)</a:t>
            </a:r>
          </a:p>
          <a:p>
            <a:pPr eaLnBrk="1" hangingPunct="1"/>
            <a:r>
              <a:rPr lang="en-US" sz="2400" dirty="0" smtClean="0"/>
              <a:t>Central Corridor LRT</a:t>
            </a:r>
          </a:p>
          <a:p>
            <a:pPr eaLnBrk="1" hangingPunct="1"/>
            <a:r>
              <a:rPr lang="en-US" sz="2400" dirty="0" smtClean="0"/>
              <a:t>Southwest LRT</a:t>
            </a:r>
          </a:p>
          <a:p>
            <a:pPr eaLnBrk="1" hangingPunct="1"/>
            <a:r>
              <a:rPr lang="en-US" sz="2400" dirty="0" smtClean="0"/>
              <a:t>I-35W South BRT (all phases)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247" y="1600200"/>
            <a:ext cx="38594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4495800"/>
            <a:ext cx="4495800" cy="1371600"/>
          </a:xfrm>
          <a:prstGeom prst="rect">
            <a:avLst/>
          </a:prstGeom>
          <a:solidFill>
            <a:srgbClr val="CED8E8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Core Projects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have approved alignments and modes (LPAs) and are in Preliminary Engineering , construction or operation.   </a:t>
            </a:r>
          </a:p>
        </p:txBody>
      </p:sp>
    </p:spTree>
    <p:extLst>
      <p:ext uri="{BB962C8B-B14F-4D97-AF65-F5344CB8AC3E}">
        <p14:creationId xmlns:p14="http://schemas.microsoft.com/office/powerpoint/2010/main" val="38366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PoP Scenarios w/9 Expansion Projects</a:t>
            </a:r>
            <a:endParaRPr lang="en-US" sz="4000" dirty="0" smtClean="0">
              <a:solidFill>
                <a:srgbClr val="558ED5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4496"/>
              </p:ext>
            </p:extLst>
          </p:nvPr>
        </p:nvGraphicFramePr>
        <p:xfrm>
          <a:off x="304800" y="1828800"/>
          <a:ext cx="8534400" cy="358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905000"/>
                <a:gridCol w="2133600"/>
                <a:gridCol w="2133600"/>
              </a:tblGrid>
              <a:tr h="6867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BRT plus 1  Rail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BRT plus 3 Rail</a:t>
                      </a:r>
                      <a:endParaRPr lang="en-US" sz="1800" dirty="0"/>
                    </a:p>
                  </a:txBody>
                  <a:tcPr/>
                </a:tc>
              </a:tr>
              <a:tr h="6867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LRT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BRT – Exclusive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None</a:t>
                      </a:r>
                    </a:p>
                    <a:p>
                      <a:pPr algn="ctr"/>
                      <a:r>
                        <a:rPr lang="en-US" sz="1800" dirty="0" smtClean="0"/>
                        <a:t>2 projects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 line</a:t>
                      </a:r>
                    </a:p>
                    <a:p>
                      <a:pPr algn="ctr"/>
                      <a:r>
                        <a:rPr lang="en-US" sz="1800" dirty="0" smtClean="0"/>
                        <a:t>1 project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lines</a:t>
                      </a:r>
                    </a:p>
                    <a:p>
                      <a:pPr algn="ctr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</a:tr>
              <a:tr h="9388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BRT – Highway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Commuter Rail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 smtClean="0"/>
                    </a:p>
                    <a:p>
                      <a:pPr algn="ctr"/>
                      <a:r>
                        <a:rPr lang="en-US" sz="1800" baseline="0" dirty="0" smtClean="0"/>
                        <a:t>4 projects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4 projects</a:t>
                      </a:r>
                    </a:p>
                    <a:p>
                      <a:pPr algn="ctr"/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3 projects</a:t>
                      </a:r>
                    </a:p>
                    <a:p>
                      <a:pPr algn="ctr"/>
                      <a:r>
                        <a:rPr lang="en-US" sz="1800" dirty="0" smtClean="0"/>
                        <a:t>1 line</a:t>
                      </a:r>
                      <a:endParaRPr lang="en-US" sz="1800" dirty="0"/>
                    </a:p>
                  </a:txBody>
                  <a:tcPr/>
                </a:tc>
              </a:tr>
              <a:tr h="5813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Arterial BRT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lines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lines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lines</a:t>
                      </a:r>
                      <a:endParaRPr lang="en-US" sz="1800" dirty="0"/>
                    </a:p>
                  </a:txBody>
                  <a:tcPr/>
                </a:tc>
              </a:tr>
              <a:tr h="6867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Number of additional Expansion Projects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388296" y="659639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FF113A-65D8-4DE9-B1BC-6F31BCDB09B0}" type="slidenum">
              <a:rPr lang="en-US" sz="1200" smtClean="0">
                <a:solidFill>
                  <a:schemeClr val="bg1"/>
                </a:solidFill>
              </a:rPr>
              <a:pPr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BRT plus 3 PoP Scenario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668041"/>
              </p:ext>
            </p:extLst>
          </p:nvPr>
        </p:nvGraphicFramePr>
        <p:xfrm>
          <a:off x="1104900" y="1524000"/>
          <a:ext cx="6934200" cy="3794760"/>
        </p:xfrm>
        <a:graphic>
          <a:graphicData uri="http://schemas.openxmlformats.org/drawingml/2006/table">
            <a:tbl>
              <a:tblPr/>
              <a:tblGrid>
                <a:gridCol w="2132013"/>
                <a:gridCol w="1408112"/>
                <a:gridCol w="1870075"/>
                <a:gridCol w="1524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Mode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Core Projects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0333" marR="7033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Expansion Projects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0333" marR="70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0333" marR="703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LRT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457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glow rad="127000">
                              <a:schemeClr val="accent1">
                                <a:alpha val="20000"/>
                              </a:schemeClr>
                            </a:glo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BRT – Highway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457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Commuter Rail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457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Arterial BRT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457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4572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4572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248400"/>
            <a:ext cx="2104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Building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Blocks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Financial Analysis: </a:t>
            </a:r>
            <a:br>
              <a:rPr lang="en-US" dirty="0" smtClean="0">
                <a:solidFill>
                  <a:srgbClr val="558ED5"/>
                </a:solidFill>
              </a:rPr>
            </a:br>
            <a:r>
              <a:rPr lang="en-US" dirty="0" smtClean="0">
                <a:solidFill>
                  <a:srgbClr val="558ED5"/>
                </a:solidFill>
              </a:rPr>
              <a:t>Program of Projects Study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1371600" algn="l"/>
              </a:tabLst>
            </a:pPr>
            <a:r>
              <a:rPr lang="en-US" dirty="0" smtClean="0"/>
              <a:t>Is it possible: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 smtClean="0"/>
              <a:t>To complete our shared vision given </a:t>
            </a:r>
            <a:r>
              <a:rPr lang="en-US" i="1" dirty="0" smtClean="0"/>
              <a:t>current </a:t>
            </a:r>
            <a:r>
              <a:rPr lang="en-US" dirty="0" smtClean="0"/>
              <a:t>funding practices and policy?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 smtClean="0"/>
              <a:t>To build our vision more quickly given </a:t>
            </a:r>
            <a:r>
              <a:rPr lang="en-US" i="1" dirty="0" smtClean="0"/>
              <a:t>current</a:t>
            </a:r>
            <a:r>
              <a:rPr lang="en-US" dirty="0" smtClean="0"/>
              <a:t> funding practices?</a:t>
            </a:r>
          </a:p>
          <a:p>
            <a:pPr marL="914400" lvl="1" indent="-514350">
              <a:spcBef>
                <a:spcPts val="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en-US" dirty="0" smtClean="0"/>
              <a:t>Sneak peak at the answers:  No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dirty="0" smtClean="0"/>
              <a:t>How have other cities accelerated their building?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371600" algn="l"/>
              </a:tabLst>
            </a:pPr>
            <a:r>
              <a:rPr lang="en-US" dirty="0" smtClean="0"/>
              <a:t>What might work in our region?  What are our options?</a:t>
            </a:r>
          </a:p>
          <a:p>
            <a:pPr marL="457200" indent="-4572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1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8296" y="659639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FF113A-65D8-4DE9-B1BC-6F31BCDB09B0}" type="slidenum">
              <a:rPr lang="en-US" sz="1200" smtClean="0">
                <a:solidFill>
                  <a:schemeClr val="bg1"/>
                </a:solidFill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Challenges Did We Identify?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533400" y="12954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524000"/>
                <a:gridCol w="1600200"/>
                <a:gridCol w="1524000"/>
                <a:gridCol w="1447800"/>
              </a:tblGrid>
              <a:tr h="7946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Federal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CTIB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Local</a:t>
                      </a:r>
                      <a:endParaRPr lang="en-US" sz="2000" dirty="0"/>
                    </a:p>
                  </a:txBody>
                  <a:tcPr anchor="ctr"/>
                </a:tc>
              </a:tr>
              <a:tr h="957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Uncertain</a:t>
                      </a:r>
                      <a:r>
                        <a:rPr lang="en-US" sz="1600" b="1" baseline="0" dirty="0" smtClean="0"/>
                        <a:t> / Insufficient </a:t>
                      </a:r>
                      <a:r>
                        <a:rPr lang="en-US" sz="1600" b="1" dirty="0" smtClean="0"/>
                        <a:t>Funding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baseline="0" dirty="0" smtClean="0"/>
                        <a:t>Competing Demands on Limited Resources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</a:tr>
              <a:tr h="1447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 smtClean="0"/>
                        <a:t>Statutory or Regulatory</a:t>
                      </a:r>
                      <a:r>
                        <a:rPr lang="en-US" sz="1600" b="1" baseline="0" dirty="0" smtClean="0"/>
                        <a:t> Constraints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"/>
                        </a:rPr>
                        <a:t></a:t>
                      </a:r>
                      <a:endParaRPr lang="en-US" sz="3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have Peer Regions Addressed </a:t>
            </a:r>
            <a:b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Funding Challenges?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Capital funding sources?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Financing tools?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Project delivery methods?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Operations and maintenance funding?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Innovative approaches to fast tracking projects?</a:t>
            </a:r>
          </a:p>
        </p:txBody>
      </p:sp>
    </p:spTree>
    <p:extLst>
      <p:ext uri="{BB962C8B-B14F-4D97-AF65-F5344CB8AC3E}">
        <p14:creationId xmlns:p14="http://schemas.microsoft.com/office/powerpoint/2010/main" val="578446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Peer Regions Summary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819552"/>
              </p:ext>
            </p:extLst>
          </p:nvPr>
        </p:nvGraphicFramePr>
        <p:xfrm>
          <a:off x="304800" y="990600"/>
          <a:ext cx="8610600" cy="486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953676"/>
                <a:gridCol w="950037"/>
                <a:gridCol w="782781"/>
                <a:gridCol w="927625"/>
                <a:gridCol w="762000"/>
                <a:gridCol w="1371600"/>
                <a:gridCol w="1219200"/>
                <a:gridCol w="914400"/>
              </a:tblGrid>
              <a:tr h="862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City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Program 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Program Cost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 Sales Tax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Sales Tax</a:t>
                      </a:r>
                    </a:p>
                    <a:p>
                      <a:pPr algn="ctr"/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Sales Tax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Modes</a:t>
                      </a:r>
                      <a:endParaRPr lang="en-US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Capital vs </a:t>
                      </a:r>
                    </a:p>
                    <a:p>
                      <a:pPr algn="ctr"/>
                      <a:r>
                        <a:rPr lang="en-US" sz="1600" dirty="0" smtClean="0"/>
                        <a:t>O&amp;M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 Funding</a:t>
                      </a:r>
                    </a:p>
                  </a:txBody>
                  <a:tcPr marT="45714" marB="45714"/>
                </a:tc>
              </a:tr>
              <a:tr h="45717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Dallas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DART Rail Expansion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$1.6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No, bonding only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 cent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</a:t>
                      </a:r>
                      <a:r>
                        <a:rPr lang="en-US" sz="1200" baseline="0" dirty="0" smtClean="0"/>
                        <a:t> only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95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Denver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FasTracks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$6.8</a:t>
                      </a:r>
                      <a:r>
                        <a:rPr lang="en-US" sz="1200" baseline="0" dirty="0" smtClean="0"/>
                        <a:t> billion</a:t>
                      </a:r>
                      <a:endParaRPr lang="en-US" sz="12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0.6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0.4 cent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 only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6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Houston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METRO Solutions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$6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No, bonding only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 only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17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Los Angeles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LA 30/10 Initiative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$17.5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0.0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1.5</a:t>
                      </a:r>
                      <a:r>
                        <a:rPr lang="en-US" sz="1200" baseline="0" dirty="0" smtClean="0"/>
                        <a:t> cent</a:t>
                      </a:r>
                      <a:endParaRPr lang="en-US" sz="12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1.5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 and roadway</a:t>
                      </a:r>
                      <a:r>
                        <a:rPr lang="en-US" sz="1200" baseline="0" dirty="0" smtClean="0"/>
                        <a:t> projects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831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Phoenix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Future High Speed Transit Corridors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$3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0.5 cent Tempe</a:t>
                      </a:r>
                    </a:p>
                    <a:p>
                      <a:pPr algn="l"/>
                      <a:r>
                        <a:rPr lang="en-US" sz="1200" dirty="0" smtClean="0"/>
                        <a:t>0.4 cent Phoenix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0.5 cent regional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1.0 &amp;</a:t>
                      </a:r>
                      <a:r>
                        <a:rPr lang="en-US" sz="1200" baseline="0" dirty="0" smtClean="0"/>
                        <a:t> 0.9</a:t>
                      </a:r>
                      <a:r>
                        <a:rPr lang="en-US" sz="1200" dirty="0" smtClean="0"/>
                        <a:t> cent respect-</a:t>
                      </a:r>
                      <a:r>
                        <a:rPr lang="en-US" sz="1200" dirty="0" err="1" smtClean="0"/>
                        <a:t>ively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Cities for transit</a:t>
                      </a:r>
                      <a:r>
                        <a:rPr lang="en-US" sz="1200" baseline="0" dirty="0" smtClean="0"/>
                        <a:t> only</a:t>
                      </a:r>
                    </a:p>
                    <a:p>
                      <a:pPr algn="l"/>
                      <a:endParaRPr lang="en-US" sz="1200" baseline="0" dirty="0" smtClean="0"/>
                    </a:p>
                    <a:p>
                      <a:pPr algn="l"/>
                      <a:r>
                        <a:rPr lang="en-US" sz="1200" baseline="0" dirty="0" smtClean="0"/>
                        <a:t>Regional for transit and roadways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Cities  Both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Regional for rail capital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Regional for bus</a:t>
                      </a:r>
                      <a:r>
                        <a:rPr lang="en-US" sz="1200" baseline="0" dirty="0" smtClean="0">
                          <a:latin typeface="Calibri"/>
                          <a:ea typeface="Times New Roman"/>
                          <a:cs typeface="Arial"/>
                        </a:rPr>
                        <a:t> capital and O&amp;M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133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Seattle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ST2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$17.8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0.4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0.5 cent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0.9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 only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81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Salt Lake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FrontLines 2015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$2.3 billion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0.50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0.25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0.75 cent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Transit</a:t>
                      </a:r>
                      <a:r>
                        <a:rPr lang="en-US" sz="1200" baseline="0" dirty="0" smtClean="0"/>
                        <a:t> only</a:t>
                      </a:r>
                      <a:endParaRPr lang="en-US" sz="12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Times New Roman"/>
                          <a:cs typeface="Arial"/>
                        </a:rPr>
                        <a:t>Both</a:t>
                      </a:r>
                      <a:endParaRPr lang="en-US" sz="1100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0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241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Peer Cities Findings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</a:t>
            </a:r>
            <a:r>
              <a:rPr lang="en-US" dirty="0" smtClean="0"/>
              <a:t>cities </a:t>
            </a:r>
            <a:r>
              <a:rPr lang="en-US" dirty="0"/>
              <a:t>defined and developed a specific </a:t>
            </a:r>
            <a:r>
              <a:rPr lang="en-US" b="1" dirty="0"/>
              <a:t>program of projects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cities use </a:t>
            </a:r>
            <a:r>
              <a:rPr lang="en-US" b="1" dirty="0" smtClean="0"/>
              <a:t>sales taxes </a:t>
            </a:r>
            <a:r>
              <a:rPr lang="en-US" dirty="0" smtClean="0"/>
              <a:t>as the primary local funding 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cities use sales taxes for transit and transitway </a:t>
            </a:r>
            <a:r>
              <a:rPr lang="en-US" b="1" dirty="0"/>
              <a:t>capital and operations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cities use </a:t>
            </a:r>
            <a:r>
              <a:rPr lang="en-US" b="1" dirty="0"/>
              <a:t>FTA New Starts </a:t>
            </a:r>
            <a:r>
              <a:rPr lang="en-US" dirty="0" smtClean="0"/>
              <a:t>funding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Several </a:t>
            </a:r>
            <a:r>
              <a:rPr lang="en-US" dirty="0"/>
              <a:t>of the cities are implementing projects using all </a:t>
            </a:r>
            <a:r>
              <a:rPr lang="en-US" b="1" dirty="0" smtClean="0"/>
              <a:t>non-federal </a:t>
            </a:r>
            <a:r>
              <a:rPr lang="en-US" b="1" dirty="0"/>
              <a:t>funds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of the cities had to raise their </a:t>
            </a:r>
            <a:r>
              <a:rPr lang="en-US" b="1" dirty="0" smtClean="0"/>
              <a:t>sales tax rate</a:t>
            </a:r>
            <a:r>
              <a:rPr lang="en-US" dirty="0" smtClean="0"/>
              <a:t> to fund a Program of Projects.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two of the seven cities receive </a:t>
            </a:r>
            <a:r>
              <a:rPr lang="en-US" b="1" dirty="0" smtClean="0"/>
              <a:t>state funding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 for the Twin Cities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8307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Peer Regions use </a:t>
            </a:r>
            <a:r>
              <a:rPr lang="en-US" b="1" dirty="0" smtClean="0"/>
              <a:t>dedicated sales tax </a:t>
            </a:r>
            <a:r>
              <a:rPr lang="en-US" dirty="0" smtClean="0"/>
              <a:t>revenue as primary non-federal funding source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Innovative financing </a:t>
            </a:r>
            <a:r>
              <a:rPr lang="en-US" dirty="0" smtClean="0"/>
              <a:t>is used on the margin, if at all (value added, P3s, etc.)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Current</a:t>
            </a:r>
            <a:r>
              <a:rPr lang="en-US" dirty="0" smtClean="0"/>
              <a:t> Twin Cities’ dedicated </a:t>
            </a:r>
            <a:r>
              <a:rPr lang="en-US" b="1" dirty="0" smtClean="0"/>
              <a:t>sales tax </a:t>
            </a:r>
            <a:r>
              <a:rPr lang="en-US" dirty="0" smtClean="0"/>
              <a:t>of 0.25% is </a:t>
            </a:r>
            <a:r>
              <a:rPr lang="en-US" b="1" dirty="0" smtClean="0"/>
              <a:t>insufficient</a:t>
            </a:r>
          </a:p>
        </p:txBody>
      </p:sp>
    </p:spTree>
    <p:extLst>
      <p:ext uri="{BB962C8B-B14F-4D97-AF65-F5344CB8AC3E}">
        <p14:creationId xmlns:p14="http://schemas.microsoft.com/office/powerpoint/2010/main" val="34542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Sales Tax as a financial building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0.25% additional sales tax</a:t>
            </a:r>
          </a:p>
          <a:p>
            <a:pPr lvl="1"/>
            <a:r>
              <a:rPr lang="en-US" dirty="0" smtClean="0"/>
              <a:t>Additional $100 million/year</a:t>
            </a:r>
            <a:endParaRPr lang="en-US" dirty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0.50% additional sales tax</a:t>
            </a:r>
          </a:p>
          <a:p>
            <a:pPr lvl="1"/>
            <a:r>
              <a:rPr lang="en-US" dirty="0" smtClean="0"/>
              <a:t>Additional $200 </a:t>
            </a:r>
            <a:r>
              <a:rPr lang="en-US" dirty="0"/>
              <a:t>million/year</a:t>
            </a:r>
          </a:p>
          <a:p>
            <a:endParaRPr lang="en-US" dirty="0" smtClean="0"/>
          </a:p>
          <a:p>
            <a:r>
              <a:rPr lang="en-US" dirty="0" smtClean="0"/>
              <a:t>0.75</a:t>
            </a:r>
            <a:r>
              <a:rPr lang="en-US" dirty="0"/>
              <a:t>% additional sales tax</a:t>
            </a:r>
          </a:p>
          <a:p>
            <a:pPr lvl="1"/>
            <a:r>
              <a:rPr lang="en-US" dirty="0"/>
              <a:t>Additional </a:t>
            </a:r>
            <a:r>
              <a:rPr lang="en-US" dirty="0" smtClean="0"/>
              <a:t>$300 </a:t>
            </a:r>
            <a:r>
              <a:rPr lang="en-US" dirty="0"/>
              <a:t>million/year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7" name="Cube 36"/>
          <p:cNvSpPr/>
          <p:nvPr/>
        </p:nvSpPr>
        <p:spPr>
          <a:xfrm>
            <a:off x="5485816" y="23622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/>
          <p:cNvSpPr/>
          <p:nvPr/>
        </p:nvSpPr>
        <p:spPr>
          <a:xfrm>
            <a:off x="6057316" y="23622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/>
          <p:cNvSpPr/>
          <p:nvPr/>
        </p:nvSpPr>
        <p:spPr>
          <a:xfrm>
            <a:off x="6628816" y="23622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ube 39"/>
          <p:cNvSpPr/>
          <p:nvPr/>
        </p:nvSpPr>
        <p:spPr>
          <a:xfrm>
            <a:off x="7161095" y="23622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ube 40"/>
          <p:cNvSpPr/>
          <p:nvPr/>
        </p:nvSpPr>
        <p:spPr>
          <a:xfrm>
            <a:off x="5503707" y="2971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ube 41"/>
          <p:cNvSpPr/>
          <p:nvPr/>
        </p:nvSpPr>
        <p:spPr>
          <a:xfrm>
            <a:off x="6075207" y="2971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ube 42"/>
          <p:cNvSpPr/>
          <p:nvPr/>
        </p:nvSpPr>
        <p:spPr>
          <a:xfrm>
            <a:off x="6646707" y="2971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ube 43"/>
          <p:cNvSpPr/>
          <p:nvPr/>
        </p:nvSpPr>
        <p:spPr>
          <a:xfrm>
            <a:off x="7178986" y="2971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ube 44"/>
          <p:cNvSpPr/>
          <p:nvPr/>
        </p:nvSpPr>
        <p:spPr>
          <a:xfrm>
            <a:off x="5485816" y="3962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6039425" y="3962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ube 46"/>
          <p:cNvSpPr/>
          <p:nvPr/>
        </p:nvSpPr>
        <p:spPr>
          <a:xfrm>
            <a:off x="6610925" y="3962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ube 47"/>
          <p:cNvSpPr/>
          <p:nvPr/>
        </p:nvSpPr>
        <p:spPr>
          <a:xfrm>
            <a:off x="7107422" y="3962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5485816" y="45720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ube 49"/>
          <p:cNvSpPr/>
          <p:nvPr/>
        </p:nvSpPr>
        <p:spPr>
          <a:xfrm>
            <a:off x="6044099" y="45720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ube 50"/>
          <p:cNvSpPr/>
          <p:nvPr/>
        </p:nvSpPr>
        <p:spPr>
          <a:xfrm>
            <a:off x="6593034" y="45720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ube 51"/>
          <p:cNvSpPr/>
          <p:nvPr/>
        </p:nvSpPr>
        <p:spPr>
          <a:xfrm>
            <a:off x="7125313" y="45720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5485816" y="1295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/>
          <p:cNvSpPr/>
          <p:nvPr/>
        </p:nvSpPr>
        <p:spPr>
          <a:xfrm>
            <a:off x="6057316" y="1295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6606749" y="1295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be 59"/>
          <p:cNvSpPr/>
          <p:nvPr/>
        </p:nvSpPr>
        <p:spPr>
          <a:xfrm>
            <a:off x="7161095" y="1295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ube 60"/>
          <p:cNvSpPr/>
          <p:nvPr/>
        </p:nvSpPr>
        <p:spPr>
          <a:xfrm>
            <a:off x="5467925" y="5257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ube 61"/>
          <p:cNvSpPr/>
          <p:nvPr/>
        </p:nvSpPr>
        <p:spPr>
          <a:xfrm>
            <a:off x="6026208" y="5257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ube 62"/>
          <p:cNvSpPr/>
          <p:nvPr/>
        </p:nvSpPr>
        <p:spPr>
          <a:xfrm>
            <a:off x="6597708" y="5257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7138176" y="5257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ube 64"/>
          <p:cNvSpPr/>
          <p:nvPr/>
        </p:nvSpPr>
        <p:spPr>
          <a:xfrm>
            <a:off x="7732595" y="1295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ube 65"/>
          <p:cNvSpPr/>
          <p:nvPr/>
        </p:nvSpPr>
        <p:spPr>
          <a:xfrm>
            <a:off x="7734300" y="29718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ube 66"/>
          <p:cNvSpPr/>
          <p:nvPr/>
        </p:nvSpPr>
        <p:spPr>
          <a:xfrm>
            <a:off x="7725680" y="23622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be 67"/>
          <p:cNvSpPr/>
          <p:nvPr/>
        </p:nvSpPr>
        <p:spPr>
          <a:xfrm>
            <a:off x="7635373" y="45720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ube 68"/>
          <p:cNvSpPr/>
          <p:nvPr/>
        </p:nvSpPr>
        <p:spPr>
          <a:xfrm>
            <a:off x="7635373" y="3962400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ube 69"/>
          <p:cNvSpPr/>
          <p:nvPr/>
        </p:nvSpPr>
        <p:spPr>
          <a:xfrm>
            <a:off x="7666127" y="5253318"/>
            <a:ext cx="419100" cy="457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802868"/>
            <a:ext cx="741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equals $20M/year or .05%.  Collection assumed through 2040.</a:t>
            </a:r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533400" y="5747266"/>
            <a:ext cx="381000" cy="34873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2298" y="838200"/>
            <a:ext cx="26173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New Revenue Generated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952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entury Gothic" pitchFamily="34" charset="0"/>
              </a:rPr>
              <a:t>Regions Ranked by Size 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of Metro Economy</a:t>
            </a:r>
            <a:endParaRPr lang="en-US" sz="4000" b="1" dirty="0">
              <a:latin typeface="Century Gothic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828794"/>
          <a:ext cx="7010400" cy="46482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96064"/>
                <a:gridCol w="2472282"/>
                <a:gridCol w="2842054"/>
              </a:tblGrid>
              <a:tr h="44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ysClr val="windowText" lastClr="000000"/>
                          </a:solidFill>
                        </a:rPr>
                        <a:t>RANK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ysClr val="windowText" lastClr="000000"/>
                          </a:solidFill>
                        </a:rPr>
                        <a:t>  CITY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ysClr val="windowText" lastClr="000000"/>
                          </a:solidFill>
                        </a:rPr>
                        <a:t>2010 GROSS METRO PRODUCT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Los </a:t>
                      </a:r>
                      <a:r>
                        <a:rPr lang="en-US" sz="1400" u="none" strike="noStrike" dirty="0"/>
                        <a:t>Angeles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737.9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5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Houston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378.9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Dallas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376.8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8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San </a:t>
                      </a:r>
                      <a:r>
                        <a:rPr lang="en-US" sz="1400" u="none" strike="noStrike" dirty="0"/>
                        <a:t>Francisco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337.4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Boston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311.3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Atlanta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270.6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Seattle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231.4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13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/>
                        <a:t>  Minneapolis/St. Paul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/>
                        <a:t>198.3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15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Phoenix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190.6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16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San </a:t>
                      </a:r>
                      <a:r>
                        <a:rPr lang="en-US" sz="1400" u="none" strike="noStrike" dirty="0"/>
                        <a:t>Diego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172.2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17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Denver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157.1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San </a:t>
                      </a:r>
                      <a:r>
                        <a:rPr lang="en-US" sz="1400" u="none" strike="noStrike" dirty="0"/>
                        <a:t>Jose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151.6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20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St</a:t>
                      </a:r>
                      <a:r>
                        <a:rPr lang="en-US" sz="1400" u="none" strike="noStrike" dirty="0"/>
                        <a:t>. Louis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128.7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21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Portland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122.8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27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Cleveland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105.1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2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43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  Salt </a:t>
                      </a:r>
                      <a:r>
                        <a:rPr lang="en-US" sz="1400" u="none" strike="noStrike" dirty="0"/>
                        <a:t>Lake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66.5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611779"/>
            <a:ext cx="891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</a:schemeClr>
                </a:solidFill>
              </a:rPr>
              <a:t>Source:  US Conference of Mayors and the Council for the New American City, </a:t>
            </a:r>
            <a:r>
              <a:rPr lang="en-US" sz="1000" i="1" dirty="0" smtClean="0">
                <a:solidFill>
                  <a:schemeClr val="tx1">
                    <a:lumMod val="65000"/>
                  </a:schemeClr>
                </a:solidFill>
              </a:rPr>
              <a:t>U.S. Metro Economics:  GMP and Employment Forecast, 2011</a:t>
            </a:r>
            <a:endParaRPr lang="en-US" sz="1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PoP Building Blocks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3949"/>
            <a:ext cx="8991600" cy="5406851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	</a:t>
            </a:r>
          </a:p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37.5% Federal share - LRT </a:t>
            </a:r>
            <a:r>
              <a:rPr lang="en-US" dirty="0"/>
              <a:t>	</a:t>
            </a:r>
            <a:r>
              <a:rPr lang="en-US" dirty="0" smtClean="0"/>
              <a:t>	.08%</a:t>
            </a:r>
            <a:endParaRPr lang="en-US" dirty="0"/>
          </a:p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0% State share - PoP capital		.14%</a:t>
            </a:r>
          </a:p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0% State share - PoP operation		.16% </a:t>
            </a:r>
            <a:endParaRPr lang="en-US" dirty="0"/>
          </a:p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Unfunded CTIB share of PoP</a:t>
            </a:r>
            <a:r>
              <a:rPr lang="en-US" dirty="0"/>
              <a:t>	</a:t>
            </a:r>
            <a:r>
              <a:rPr lang="en-US" dirty="0" smtClean="0"/>
              <a:t>	.10% </a:t>
            </a:r>
          </a:p>
          <a:p>
            <a:pPr marL="0" indent="0">
              <a:buNone/>
              <a:tabLst>
                <a:tab pos="6400800" algn="r"/>
                <a:tab pos="8229600" algn="r"/>
              </a:tabLst>
            </a:pPr>
            <a:r>
              <a:rPr lang="en-US" dirty="0" smtClean="0"/>
              <a:t>0% RRA share - PoP capital            </a:t>
            </a:r>
            <a:r>
              <a:rPr lang="en-US" u="sng" dirty="0" smtClean="0"/>
              <a:t>	</a:t>
            </a:r>
            <a:r>
              <a:rPr lang="en-US" u="sng" dirty="0"/>
              <a:t> </a:t>
            </a:r>
            <a:r>
              <a:rPr lang="en-US" u="sng" dirty="0" smtClean="0"/>
              <a:t>	.10%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Addn’l. tax needed			</a:t>
            </a:r>
            <a:r>
              <a:rPr lang="en-US" sz="2400" u="dbl" dirty="0" smtClean="0"/>
              <a:t>12 blocks</a:t>
            </a:r>
            <a:r>
              <a:rPr lang="en-US" u="dbl" dirty="0" smtClean="0"/>
              <a:t> 	  .58%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			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dirty="0" smtClean="0"/>
              <a:t>$232,000,000/yr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NOTE:  Sales tax rates are estimates and have been rounded.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6283498" y="6381690"/>
            <a:ext cx="231154" cy="338554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6125691" y="1905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ube 34"/>
          <p:cNvSpPr/>
          <p:nvPr/>
        </p:nvSpPr>
        <p:spPr>
          <a:xfrm>
            <a:off x="5744691" y="1905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6478868" y="25146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/>
          <p:cNvSpPr/>
          <p:nvPr/>
        </p:nvSpPr>
        <p:spPr>
          <a:xfrm>
            <a:off x="6097868" y="25146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/>
          <p:cNvSpPr/>
          <p:nvPr/>
        </p:nvSpPr>
        <p:spPr>
          <a:xfrm>
            <a:off x="6125691" y="36576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ube 43"/>
          <p:cNvSpPr/>
          <p:nvPr/>
        </p:nvSpPr>
        <p:spPr>
          <a:xfrm>
            <a:off x="5744691" y="36576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ube 44"/>
          <p:cNvSpPr/>
          <p:nvPr/>
        </p:nvSpPr>
        <p:spPr>
          <a:xfrm>
            <a:off x="6125691" y="4191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5744691" y="4191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ube 46"/>
          <p:cNvSpPr/>
          <p:nvPr/>
        </p:nvSpPr>
        <p:spPr>
          <a:xfrm>
            <a:off x="6482593" y="3048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ube 47"/>
          <p:cNvSpPr/>
          <p:nvPr/>
        </p:nvSpPr>
        <p:spPr>
          <a:xfrm>
            <a:off x="6101593" y="3048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5715000" y="30480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ube 52"/>
          <p:cNvSpPr/>
          <p:nvPr/>
        </p:nvSpPr>
        <p:spPr>
          <a:xfrm>
            <a:off x="5715000" y="2514600"/>
            <a:ext cx="351309" cy="3048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50387" y="1551801"/>
            <a:ext cx="106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Sales tax rate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8704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Building Blocks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8454"/>
            <a:ext cx="8727957" cy="505179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 smtClean="0"/>
              <a:t>State $70M bus op. approp.		.18%</a:t>
            </a:r>
          </a:p>
          <a:p>
            <a:pPr marL="0" indent="0">
              <a:spcBef>
                <a:spcPts val="120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 smtClean="0"/>
              <a:t>State share of bus expansion</a:t>
            </a:r>
          </a:p>
          <a:p>
            <a:pPr marL="0" indent="0">
              <a:spcBef>
                <a:spcPts val="120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 smtClean="0"/>
              <a:t>      Capital		.03%</a:t>
            </a:r>
          </a:p>
          <a:p>
            <a:pPr marL="0" indent="0">
              <a:spcBef>
                <a:spcPts val="120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/>
              <a:t> </a:t>
            </a:r>
            <a:r>
              <a:rPr lang="en-US" sz="4600" dirty="0" smtClean="0"/>
              <a:t>     Operations</a:t>
            </a:r>
            <a:r>
              <a:rPr lang="en-US" sz="4600" dirty="0"/>
              <a:t>		</a:t>
            </a:r>
            <a:r>
              <a:rPr lang="en-US" sz="4600" dirty="0" smtClean="0"/>
              <a:t>.11%</a:t>
            </a:r>
          </a:p>
          <a:p>
            <a:pPr marL="0" indent="0">
              <a:spcBef>
                <a:spcPts val="120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 smtClean="0"/>
              <a:t>State capital &amp; op. share of 9</a:t>
            </a:r>
          </a:p>
          <a:p>
            <a:pPr marL="0" indent="0">
              <a:spcBef>
                <a:spcPts val="0"/>
              </a:spcBef>
              <a:buNone/>
              <a:tabLst>
                <a:tab pos="6400800" algn="r"/>
                <a:tab pos="8229600" algn="r"/>
              </a:tabLst>
            </a:pPr>
            <a:r>
              <a:rPr lang="en-US" sz="4600" dirty="0" smtClean="0"/>
              <a:t>      more arterial BRT  (12)          </a:t>
            </a:r>
            <a:r>
              <a:rPr lang="en-US" sz="4600" u="sng" dirty="0" smtClean="0"/>
              <a:t>		 .16%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dirty="0" smtClean="0"/>
              <a:t>Addn’l. </a:t>
            </a:r>
            <a:r>
              <a:rPr lang="en-US" sz="4400" dirty="0"/>
              <a:t>tax needed </a:t>
            </a:r>
            <a:r>
              <a:rPr lang="en-US" sz="5100" dirty="0"/>
              <a:t>		 </a:t>
            </a:r>
            <a:r>
              <a:rPr lang="en-US" sz="5100" dirty="0" smtClean="0"/>
              <a:t>     </a:t>
            </a:r>
            <a:r>
              <a:rPr lang="en-US" sz="5100" u="dbl" dirty="0" smtClean="0"/>
              <a:t>  </a:t>
            </a:r>
            <a:r>
              <a:rPr lang="en-US" sz="4000" u="dbl" dirty="0" smtClean="0"/>
              <a:t>9+</a:t>
            </a:r>
            <a:r>
              <a:rPr lang="en-US" sz="3400" u="dbl" dirty="0" smtClean="0"/>
              <a:t> blocks</a:t>
            </a:r>
            <a:r>
              <a:rPr lang="en-US" sz="5100" u="dbl" dirty="0" smtClean="0"/>
              <a:t>      </a:t>
            </a:r>
            <a:r>
              <a:rPr lang="en-US" sz="4600" u="dbl" dirty="0" smtClean="0"/>
              <a:t>0.48%</a:t>
            </a:r>
            <a:r>
              <a:rPr lang="en-US" sz="4000" u="dbl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dirty="0" smtClean="0"/>
              <a:t>						</a:t>
            </a:r>
            <a:r>
              <a:rPr lang="en-US" sz="5100" dirty="0"/>
              <a:t> </a:t>
            </a:r>
            <a:r>
              <a:rPr lang="en-US" sz="4600" dirty="0" smtClean="0"/>
              <a:t>$198,000,000/yr</a:t>
            </a:r>
            <a:endParaRPr lang="en-US" sz="43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NOTE:  Sales tax rates are estimates and have been rounded.</a:t>
            </a:r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6283498" y="6381690"/>
            <a:ext cx="231154" cy="338554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6671190" y="1811095"/>
            <a:ext cx="311387" cy="170105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6250268" y="16764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5869268" y="16764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5486400" y="16764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ube 15"/>
          <p:cNvSpPr/>
          <p:nvPr/>
        </p:nvSpPr>
        <p:spPr>
          <a:xfrm>
            <a:off x="6250268" y="41910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5869268" y="41910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5486400" y="41910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5554145" y="2801694"/>
            <a:ext cx="311387" cy="170105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ube 20"/>
          <p:cNvSpPr/>
          <p:nvPr/>
        </p:nvSpPr>
        <p:spPr>
          <a:xfrm>
            <a:off x="5897091" y="32766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ube 21"/>
          <p:cNvSpPr/>
          <p:nvPr/>
        </p:nvSpPr>
        <p:spPr>
          <a:xfrm>
            <a:off x="5514223" y="3276600"/>
            <a:ext cx="351309" cy="304800"/>
          </a:xfrm>
          <a:prstGeom prst="cube">
            <a:avLst/>
          </a:prstGeom>
          <a:solidFill>
            <a:srgbClr val="9E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50387" y="1323201"/>
            <a:ext cx="106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Sales tax rate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41443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Prioritize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 Expansion/ System Stabilization</a:t>
            </a:r>
          </a:p>
          <a:p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State share – capital, new and existing</a:t>
            </a:r>
          </a:p>
          <a:p>
            <a:pPr lvl="1"/>
            <a:r>
              <a:rPr lang="en-US" dirty="0" smtClean="0"/>
              <a:t>State share – operating</a:t>
            </a:r>
          </a:p>
          <a:p>
            <a:pPr lvl="1"/>
            <a:r>
              <a:rPr lang="en-US" dirty="0" smtClean="0"/>
              <a:t>RRA share – capital</a:t>
            </a:r>
          </a:p>
          <a:p>
            <a:pPr lvl="1"/>
            <a:r>
              <a:rPr lang="en-US" dirty="0" smtClean="0"/>
              <a:t>Commuter rail – No</a:t>
            </a:r>
          </a:p>
          <a:p>
            <a:pPr lvl="1"/>
            <a:r>
              <a:rPr lang="en-US" dirty="0" smtClean="0"/>
              <a:t>Bus expansion: regular route &amp; arterial BRT</a:t>
            </a:r>
          </a:p>
          <a:p>
            <a:pPr lvl="1"/>
            <a:r>
              <a:rPr lang="en-US" dirty="0" smtClean="0"/>
              <a:t>Federal share</a:t>
            </a:r>
          </a:p>
          <a:p>
            <a:r>
              <a:rPr lang="en-US" dirty="0" smtClean="0"/>
              <a:t>Use of Financing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Next Steps: Program of Projects 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Support Governor’s ½-cent increase in transit tax for expansion of transit and stabilization of operations</a:t>
            </a:r>
          </a:p>
          <a:p>
            <a:r>
              <a:rPr lang="en-US" dirty="0" smtClean="0"/>
              <a:t>Continue work with FTA:</a:t>
            </a:r>
          </a:p>
          <a:p>
            <a:pPr lvl="1"/>
            <a:r>
              <a:rPr lang="en-US" dirty="0" smtClean="0"/>
              <a:t>MAP-21 includes POP provisions</a:t>
            </a:r>
          </a:p>
          <a:p>
            <a:pPr lvl="1"/>
            <a:r>
              <a:rPr lang="en-US" dirty="0" smtClean="0"/>
              <a:t>Policy guidance expected to be issued this summer</a:t>
            </a:r>
          </a:p>
          <a:p>
            <a:r>
              <a:rPr lang="en-US" dirty="0"/>
              <a:t>Develop scenarios for the POP build out</a:t>
            </a:r>
          </a:p>
          <a:p>
            <a:r>
              <a:rPr lang="en-US" dirty="0" smtClean="0"/>
              <a:t>Back to #1: Get the money!!!!!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Commissioner Peter McLaughlin, Chair</a:t>
            </a:r>
          </a:p>
          <a:p>
            <a:pPr algn="ctr">
              <a:buNone/>
            </a:pPr>
            <a:r>
              <a:rPr lang="en-US" dirty="0" smtClean="0"/>
              <a:t>Counties Transit Improvement Board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b="1" i="1" dirty="0" smtClean="0">
                <a:hlinkClick r:id="rId3"/>
              </a:rPr>
              <a:t>www.mnrides.org</a:t>
            </a:r>
            <a:endParaRPr lang="en-US" b="1" i="1" dirty="0" smtClean="0"/>
          </a:p>
          <a:p>
            <a:pPr algn="ctr">
              <a:buNone/>
            </a:pPr>
            <a:endParaRPr lang="en-US" b="1" i="1" dirty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b="1" i="1" dirty="0">
                <a:solidFill>
                  <a:srgbClr val="37609A"/>
                </a:solidFill>
              </a:rPr>
              <a:t>p</a:t>
            </a:r>
            <a:r>
              <a:rPr lang="en-US" b="1" i="1" dirty="0" smtClean="0">
                <a:solidFill>
                  <a:srgbClr val="37609A"/>
                </a:solidFill>
              </a:rPr>
              <a:t>eter.mclaughlin@co.hennepin.mn.us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4000" b="1" smtClean="0"/>
              <a:t>Transit Investment: Streetcars</a:t>
            </a:r>
          </a:p>
        </p:txBody>
      </p:sp>
      <p:pic>
        <p:nvPicPr>
          <p:cNvPr id="6147" name="Picture 3" descr="Mpls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3124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6677 On Henn at 5th 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6771 44-France 1310 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291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TCRT1909mapsmal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5375"/>
            <a:ext cx="8534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4000" b="1" smtClean="0"/>
              <a:t>Then came freeways…</a:t>
            </a:r>
          </a:p>
        </p:txBody>
      </p:sp>
      <p:pic>
        <p:nvPicPr>
          <p:cNvPr id="7171" name="Picture 5" descr="Freeway cong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770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Expansion to the Suburbs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600200"/>
            <a:ext cx="304800" cy="2895600"/>
          </a:xfrm>
        </p:spPr>
        <p:txBody>
          <a:bodyPr/>
          <a:lstStyle/>
          <a:p>
            <a:pPr>
              <a:buFontTx/>
              <a:buNone/>
            </a:pPr>
            <a:endParaRPr lang="en-US" sz="2800" smtClean="0"/>
          </a:p>
        </p:txBody>
      </p:sp>
      <p:pic>
        <p:nvPicPr>
          <p:cNvPr id="8196" name="Picture 5" descr="LevittownP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6781800" cy="4572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2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The Plan: A Program of Projects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924800" cy="3916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Funded by Corridors of Opportunity initiative (March 2011)</a:t>
            </a:r>
          </a:p>
          <a:p>
            <a:r>
              <a:rPr lang="en-US" sz="2800" dirty="0" smtClean="0"/>
              <a:t>Comprehensive new approach to regional development</a:t>
            </a:r>
          </a:p>
          <a:p>
            <a:r>
              <a:rPr lang="en-US" sz="2800" dirty="0" smtClean="0"/>
              <a:t>Accelerate the build-out of the regional transit system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</a:rPr>
              <a:t>Shared Regional Vision</a:t>
            </a:r>
            <a:endParaRPr lang="en-US" dirty="0"/>
          </a:p>
        </p:txBody>
      </p:sp>
      <p:pic>
        <p:nvPicPr>
          <p:cNvPr id="5" name="Content Placeholder 4" descr="CTIB_RouteMap_rd13-X_fin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3781432" cy="4525963"/>
          </a:xfrm>
          <a:prstGeom prst="rect">
            <a:avLst/>
          </a:prstGeom>
        </p:spPr>
      </p:pic>
      <p:pic>
        <p:nvPicPr>
          <p:cNvPr id="6" name="Content Placeholder 6" descr="Met Council map with 1percent bus expansion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209800"/>
            <a:ext cx="5136585" cy="3810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58ED5"/>
                </a:solidFill>
              </a:rPr>
              <a:t>Shared Regional Vision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 regional transit system that will enhance our ability to </a:t>
            </a:r>
            <a:r>
              <a:rPr lang="en-US" sz="2800" b="1" dirty="0" smtClean="0"/>
              <a:t>compete in the global economy</a:t>
            </a:r>
            <a:r>
              <a:rPr lang="en-US" sz="2800" dirty="0" smtClean="0"/>
              <a:t>, help </a:t>
            </a:r>
            <a:r>
              <a:rPr lang="en-US" sz="2800" b="1" dirty="0" smtClean="0"/>
              <a:t>attract and retain jobs</a:t>
            </a:r>
            <a:r>
              <a:rPr lang="en-US" sz="2800" dirty="0" smtClean="0"/>
              <a:t>, </a:t>
            </a:r>
            <a:r>
              <a:rPr lang="en-US" sz="2800" b="1" dirty="0" smtClean="0"/>
              <a:t>connect to highways and roads</a:t>
            </a:r>
            <a:r>
              <a:rPr lang="en-US" sz="2800" dirty="0" smtClean="0"/>
              <a:t>, </a:t>
            </a:r>
            <a:r>
              <a:rPr lang="en-US" sz="2800" b="1" dirty="0" smtClean="0"/>
              <a:t>increase mobility</a:t>
            </a:r>
            <a:r>
              <a:rPr lang="en-US" sz="2800" dirty="0" smtClean="0"/>
              <a:t> and </a:t>
            </a:r>
            <a:r>
              <a:rPr lang="en-US" sz="2800" b="1" dirty="0" smtClean="0"/>
              <a:t>protect our qualify of life. </a:t>
            </a:r>
          </a:p>
        </p:txBody>
      </p:sp>
      <p:pic>
        <p:nvPicPr>
          <p:cNvPr id="9" name="Content Placeholder 3" descr="Bus_8801.jpg"/>
          <p:cNvPicPr>
            <a:picLocks noChangeAspect="1"/>
          </p:cNvPicPr>
          <p:nvPr/>
        </p:nvPicPr>
        <p:blipFill>
          <a:blip r:embed="rId3" cstate="print"/>
          <a:srcRect l="21597" r="5575" b="8046"/>
          <a:stretch>
            <a:fillRect/>
          </a:stretch>
        </p:blipFill>
        <p:spPr>
          <a:xfrm>
            <a:off x="6172200" y="4495800"/>
            <a:ext cx="2819400" cy="21031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8" name="Picture 4" descr="S:\Company Shared Folders\CTIB\Communications\Transit Images\rail7_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95800"/>
            <a:ext cx="2743200" cy="21031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495799" y="3276600"/>
            <a:ext cx="194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399_IMG_98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495800"/>
            <a:ext cx="2667000" cy="20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558ED5"/>
                </a:solidFill>
              </a:rPr>
              <a:t>The Study: A Program of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>
            <a:noAutofit/>
          </a:bodyPr>
          <a:lstStyle/>
          <a:p>
            <a:pPr lvl="0">
              <a:buNone/>
            </a:pPr>
            <a:endParaRPr lang="en-US" sz="1600" dirty="0" smtClean="0"/>
          </a:p>
          <a:p>
            <a:pPr marL="450850" lvl="0" indent="-450850">
              <a:buNone/>
            </a:pPr>
            <a:r>
              <a:rPr lang="en-US" sz="2800" b="1" dirty="0" smtClean="0"/>
              <a:t>Components:	</a:t>
            </a:r>
            <a:r>
              <a:rPr lang="en-US" sz="2800" dirty="0" smtClean="0"/>
              <a:t>6 core projects</a:t>
            </a:r>
          </a:p>
          <a:p>
            <a:pPr marL="450850" lvl="0" indent="-450850">
              <a:buNone/>
            </a:pPr>
            <a:r>
              <a:rPr lang="en-US" sz="2800" dirty="0" smtClean="0"/>
              <a:t>				9 expansion projects (multiple modes)</a:t>
            </a:r>
          </a:p>
          <a:p>
            <a:pPr marL="450850" lvl="0" indent="-450850">
              <a:buNone/>
            </a:pPr>
            <a:endParaRPr lang="en-US" sz="2800" b="1" dirty="0" smtClean="0"/>
          </a:p>
          <a:p>
            <a:pPr marL="450850" lvl="0" indent="-450850">
              <a:buNone/>
            </a:pPr>
            <a:r>
              <a:rPr lang="en-US" sz="2800" b="1" dirty="0" smtClean="0"/>
              <a:t>Total Cost:		</a:t>
            </a:r>
            <a:r>
              <a:rPr lang="en-US" sz="2800" dirty="0" smtClean="0"/>
              <a:t>Capital: up to $5.7 Billion</a:t>
            </a:r>
          </a:p>
          <a:p>
            <a:pPr marL="450850" lvl="0" indent="-450850">
              <a:buNone/>
            </a:pPr>
            <a:r>
              <a:rPr lang="en-US" sz="2800" dirty="0" smtClean="0"/>
              <a:t>				Operating Subsidy: $102 million/year</a:t>
            </a:r>
          </a:p>
          <a:p>
            <a:pPr marL="450850" lvl="0" indent="-450850">
              <a:buNone/>
            </a:pPr>
            <a:endParaRPr lang="en-US" sz="2800" b="1" dirty="0" smtClean="0"/>
          </a:p>
          <a:p>
            <a:pPr marL="2743200" lvl="0" indent="-2743200">
              <a:buNone/>
            </a:pPr>
            <a:r>
              <a:rPr lang="en-US" sz="2800" b="1" dirty="0" smtClean="0"/>
              <a:t>Funding Partners:	</a:t>
            </a:r>
            <a:r>
              <a:rPr lang="en-US" sz="2800" dirty="0" smtClean="0"/>
              <a:t>Federal, State, CTIB and Local Government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10671</TotalTime>
  <Words>1321</Words>
  <Application>Microsoft Office PowerPoint</Application>
  <PresentationFormat>On-screen Show (4:3)</PresentationFormat>
  <Paragraphs>423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Program of Projects Study      The Impacts of Regional Transit Investment Forum March 21, 2013</vt:lpstr>
      <vt:lpstr>Regions Ranked by Size  of Metro Economy</vt:lpstr>
      <vt:lpstr>Transit Investment: Streetcars</vt:lpstr>
      <vt:lpstr>Then came freeways…</vt:lpstr>
      <vt:lpstr>Expansion to the Suburbs</vt:lpstr>
      <vt:lpstr>The Plan: A Program of Projects</vt:lpstr>
      <vt:lpstr>Shared Regional Vision</vt:lpstr>
      <vt:lpstr>Shared Regional Vision</vt:lpstr>
      <vt:lpstr>The Study: A Program of Projects</vt:lpstr>
      <vt:lpstr>Six Core + 9 Expansion Projects</vt:lpstr>
      <vt:lpstr>3 PoP Scenarios w/9 Expansion Projects</vt:lpstr>
      <vt:lpstr>BRT plus 3 PoP Scenario</vt:lpstr>
      <vt:lpstr>Financial Analysis:  Program of Projects Study</vt:lpstr>
      <vt:lpstr>What Challenges Did We Identify?</vt:lpstr>
      <vt:lpstr>How have Peer Regions Addressed  Funding Challenges?</vt:lpstr>
      <vt:lpstr>Peer Regions Summary</vt:lpstr>
      <vt:lpstr>Peer Cities Findings</vt:lpstr>
      <vt:lpstr>Conclusions for the Twin Cities</vt:lpstr>
      <vt:lpstr>Sales Tax as a financial building block</vt:lpstr>
      <vt:lpstr>PoP Building Blocks</vt:lpstr>
      <vt:lpstr>Other Building Blocks</vt:lpstr>
      <vt:lpstr>Prioritize</vt:lpstr>
      <vt:lpstr>Next Steps: Program of Projects 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Counties Transit Improvement Board Briefing  Program of Projects Study Steve Beard, HDR, Inc.  May 2012</dc:title>
  <dc:creator>Rick Yount</dc:creator>
  <cp:lastModifiedBy>Lee W Munnich Jr</cp:lastModifiedBy>
  <cp:revision>354</cp:revision>
  <cp:lastPrinted>2012-10-01T14:54:17Z</cp:lastPrinted>
  <dcterms:created xsi:type="dcterms:W3CDTF">2012-05-23T17:50:27Z</dcterms:created>
  <dcterms:modified xsi:type="dcterms:W3CDTF">2013-03-21T17:22:07Z</dcterms:modified>
</cp:coreProperties>
</file>