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5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7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8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9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0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1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12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13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4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15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16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17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50" r:id="rId1"/>
    <p:sldMasterId id="2147483651" r:id="rId2"/>
  </p:sldMasterIdLst>
  <p:notesMasterIdLst>
    <p:notesMasterId r:id="rId31"/>
  </p:notesMasterIdLst>
  <p:handoutMasterIdLst>
    <p:handoutMasterId r:id="rId32"/>
  </p:handoutMasterIdLst>
  <p:sldIdLst>
    <p:sldId id="361" r:id="rId3"/>
    <p:sldId id="435" r:id="rId4"/>
    <p:sldId id="437" r:id="rId5"/>
    <p:sldId id="438" r:id="rId6"/>
    <p:sldId id="489" r:id="rId7"/>
    <p:sldId id="490" r:id="rId8"/>
    <p:sldId id="476" r:id="rId9"/>
    <p:sldId id="477" r:id="rId10"/>
    <p:sldId id="478" r:id="rId11"/>
    <p:sldId id="479" r:id="rId12"/>
    <p:sldId id="491" r:id="rId13"/>
    <p:sldId id="480" r:id="rId14"/>
    <p:sldId id="481" r:id="rId15"/>
    <p:sldId id="482" r:id="rId16"/>
    <p:sldId id="483" r:id="rId17"/>
    <p:sldId id="484" r:id="rId18"/>
    <p:sldId id="485" r:id="rId19"/>
    <p:sldId id="486" r:id="rId20"/>
    <p:sldId id="487" r:id="rId21"/>
    <p:sldId id="447" r:id="rId22"/>
    <p:sldId id="488" r:id="rId23"/>
    <p:sldId id="455" r:id="rId24"/>
    <p:sldId id="475" r:id="rId25"/>
    <p:sldId id="493" r:id="rId26"/>
    <p:sldId id="494" r:id="rId27"/>
    <p:sldId id="495" r:id="rId28"/>
    <p:sldId id="496" r:id="rId29"/>
    <p:sldId id="492" r:id="rId30"/>
  </p:sldIdLst>
  <p:sldSz cx="8961438" cy="6721475"/>
  <p:notesSz cx="9601200" cy="73152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8FF"/>
    <a:srgbClr val="B7ECFF"/>
    <a:srgbClr val="345A8A"/>
    <a:srgbClr val="D0DCE8"/>
    <a:srgbClr val="717272"/>
    <a:srgbClr val="EAEAEA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40" autoAdjust="0"/>
    <p:restoredTop sz="88174" autoAdjust="0"/>
  </p:normalViewPr>
  <p:slideViewPr>
    <p:cSldViewPr snapToGrid="0" showGuides="1">
      <p:cViewPr>
        <p:scale>
          <a:sx n="66" d="100"/>
          <a:sy n="66" d="100"/>
        </p:scale>
        <p:origin x="-1608" y="-264"/>
      </p:cViewPr>
      <p:guideLst>
        <p:guide orient="horz" pos="423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12876"/>
    </p:cViewPr>
  </p:sorterViewPr>
  <p:notesViewPr>
    <p:cSldViewPr snapToGrid="0" showGuides="1">
      <p:cViewPr>
        <p:scale>
          <a:sx n="61" d="100"/>
          <a:sy n="61" d="100"/>
        </p:scale>
        <p:origin x="-1104" y="-276"/>
      </p:cViewPr>
      <p:guideLst>
        <p:guide orient="horz" pos="770"/>
        <p:guide orient="horz" pos="4503"/>
        <p:guide orient="horz" pos="182"/>
        <p:guide pos="492"/>
        <p:guide pos="58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7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300" cy="36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63" tIns="47332" rIns="94663" bIns="47332" numCol="1" anchor="t" anchorCtr="0" compatLnSpc="1">
            <a:prstTxWarp prst="textNoShape">
              <a:avLst/>
            </a:prstTxWarp>
          </a:bodyPr>
          <a:lstStyle>
            <a:lvl1pPr defTabSz="947344"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901" y="0"/>
            <a:ext cx="4160299" cy="36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63" tIns="47332" rIns="94663" bIns="47332" numCol="1" anchor="t" anchorCtr="0" compatLnSpc="1">
            <a:prstTxWarp prst="textNoShape">
              <a:avLst/>
            </a:prstTxWarp>
          </a:bodyPr>
          <a:lstStyle>
            <a:lvl1pPr algn="r" defTabSz="947344">
              <a:defRPr sz="1100">
                <a:latin typeface="Times New Roman" pitchFamily="18" charset="0"/>
              </a:defRPr>
            </a:lvl1pPr>
          </a:lstStyle>
          <a:p>
            <a:fld id="{B2D1120C-ED72-4BED-BECC-B52CFE173565}" type="datetime1">
              <a:rPr lang="en-US"/>
              <a:pPr/>
              <a:t>3/15/2013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273"/>
            <a:ext cx="4160300" cy="36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63" tIns="47332" rIns="94663" bIns="47332" numCol="1" anchor="b" anchorCtr="0" compatLnSpc="1">
            <a:prstTxWarp prst="textNoShape">
              <a:avLst/>
            </a:prstTxWarp>
          </a:bodyPr>
          <a:lstStyle>
            <a:lvl1pPr defTabSz="947344"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901" y="6949273"/>
            <a:ext cx="4160299" cy="36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63" tIns="47332" rIns="94663" bIns="47332" numCol="1" anchor="b" anchorCtr="0" compatLnSpc="1">
            <a:prstTxWarp prst="textNoShape">
              <a:avLst/>
            </a:prstTxWarp>
          </a:bodyPr>
          <a:lstStyle>
            <a:lvl1pPr algn="r" defTabSz="947344">
              <a:defRPr sz="1100">
                <a:latin typeface="Times New Roman" pitchFamily="18" charset="0"/>
              </a:defRPr>
            </a:lvl1pPr>
          </a:lstStyle>
          <a:p>
            <a:fld id="{0CFEB2A8-8B30-4A8F-AA4D-AB8C7DB84A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2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gray">
          <a:xfrm>
            <a:off x="604838" y="942975"/>
            <a:ext cx="8329612" cy="62484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772321" y="264003"/>
            <a:ext cx="8543385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26" name="doc id"/>
          <p:cNvSpPr>
            <a:spLocks noGrp="1" noChangeArrowheads="1"/>
          </p:cNvSpPr>
          <p:nvPr>
            <p:ph type="ftr" sz="quarter" idx="4"/>
          </p:nvPr>
        </p:nvSpPr>
        <p:spPr bwMode="gray">
          <a:xfrm>
            <a:off x="9317291" y="45651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7344">
              <a:defRPr sz="8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127" name="pg num"/>
          <p:cNvSpPr>
            <a:spLocks noGrp="1" noChangeArrowheads="1"/>
          </p:cNvSpPr>
          <p:nvPr>
            <p:ph type="sldNum" sz="quarter" idx="5"/>
          </p:nvPr>
        </p:nvSpPr>
        <p:spPr bwMode="gray">
          <a:xfrm>
            <a:off x="9145835" y="7020606"/>
            <a:ext cx="17152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7344">
              <a:defRPr sz="1100">
                <a:solidFill>
                  <a:srgbClr val="000000"/>
                </a:solidFill>
              </a:defRPr>
            </a:lvl1pPr>
          </a:lstStyle>
          <a:p>
            <a:fld id="{2543EBF8-64E8-48C3-B1CB-584405D0EA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8" name="McK Separator" hidden="1"/>
          <p:cNvSpPr>
            <a:spLocks noChangeShapeType="1"/>
          </p:cNvSpPr>
          <p:nvPr/>
        </p:nvSpPr>
        <p:spPr bwMode="gray">
          <a:xfrm>
            <a:off x="788824" y="1116161"/>
            <a:ext cx="78337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564" tIns="47782" rIns="95564" bIns="4778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0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90000"/>
      </a:lnSpc>
      <a:spcBef>
        <a:spcPct val="3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3810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5715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7620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238809" y="7020606"/>
            <a:ext cx="78547" cy="169277"/>
          </a:xfrm>
          <a:ln/>
        </p:spPr>
        <p:txBody>
          <a:bodyPr/>
          <a:lstStyle/>
          <a:p>
            <a:fld id="{5605D137-924E-4913-95FB-EA04DC609FB4}" type="slidenum">
              <a:rPr lang="en-US"/>
              <a:pPr/>
              <a:t>0</a:t>
            </a:fld>
            <a:endParaRPr lang="en-US"/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gray">
          <a:xfrm>
            <a:off x="8569790" y="7002226"/>
            <a:ext cx="760768" cy="1692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188" indent="-28257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9825" indent="-23177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5438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875" indent="-227013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5075" indent="-227013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2275" indent="-227013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9475" indent="-227013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6675" indent="-227013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1137552D-3BD7-48C3-B271-98E8C070EF0F}" type="slidenum">
              <a:rPr lang="en-US" sz="1100">
                <a:latin typeface="Arial" charset="0"/>
                <a:cs typeface="Arial" charset="0"/>
              </a:rPr>
              <a:pPr algn="r"/>
              <a:t>0</a:t>
            </a:fld>
            <a:endParaRPr lang="en-US" sz="1100">
              <a:latin typeface="Arial" charset="0"/>
              <a:cs typeface="Arial" charset="0"/>
            </a:endParaRPr>
          </a:p>
        </p:txBody>
      </p:sp>
      <p:sp>
        <p:nvSpPr>
          <p:cNvPr id="669699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59063" y="457200"/>
            <a:ext cx="4294187" cy="3221038"/>
          </a:xfrm>
        </p:spPr>
      </p:sp>
      <p:sp>
        <p:nvSpPr>
          <p:cNvPr id="66970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780573" y="3929957"/>
            <a:ext cx="8175377" cy="207749"/>
          </a:xfrm>
        </p:spPr>
        <p:txBody>
          <a:bodyPr/>
          <a:lstStyle/>
          <a:p>
            <a:pPr defTabSz="935730"/>
            <a:endParaRPr lang="en-US" altLang="ko-KR" sz="150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238809" y="7020606"/>
            <a:ext cx="78547" cy="169277"/>
          </a:xfrm>
          <a:ln/>
        </p:spPr>
        <p:txBody>
          <a:bodyPr/>
          <a:lstStyle/>
          <a:p>
            <a:fld id="{4299B379-4E07-4D0D-84DE-B1C2EE3AD325}" type="slidenum">
              <a:rPr lang="en-US"/>
              <a:pPr/>
              <a:t>9</a:t>
            </a:fld>
            <a:endParaRPr lang="en-US"/>
          </a:p>
        </p:txBody>
      </p:sp>
      <p:sp>
        <p:nvSpPr>
          <p:cNvPr id="96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3250" y="942975"/>
            <a:ext cx="8329613" cy="6248400"/>
          </a:xfrm>
        </p:spPr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21" y="262332"/>
            <a:ext cx="8545035" cy="22159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160262" y="7020606"/>
            <a:ext cx="157094" cy="169277"/>
          </a:xfrm>
          <a:ln/>
        </p:spPr>
        <p:txBody>
          <a:bodyPr/>
          <a:lstStyle/>
          <a:p>
            <a:fld id="{DF075D9B-1B75-485B-AD86-DE54CAA8D90A}" type="slidenum">
              <a:rPr lang="en-US"/>
              <a:pPr/>
              <a:t>11</a:t>
            </a:fld>
            <a:endParaRPr lang="en-US"/>
          </a:p>
        </p:txBody>
      </p:sp>
      <p:sp>
        <p:nvSpPr>
          <p:cNvPr id="5" name="pg num"/>
          <p:cNvSpPr txBox="1">
            <a:spLocks noGrp="1" noChangeArrowheads="1"/>
          </p:cNvSpPr>
          <p:nvPr/>
        </p:nvSpPr>
        <p:spPr bwMode="gray">
          <a:xfrm>
            <a:off x="9160262" y="7018935"/>
            <a:ext cx="157094" cy="16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0" tIns="0" rIns="0" bIns="0" anchor="b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416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7763" indent="-23336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3375" indent="-2270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3750" indent="-230188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0950" indent="-230188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8150" indent="-230188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35350" indent="-230188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92550" indent="-230188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E35F62BB-A035-43F1-B37C-63310E61C298}" type="slidenum">
              <a:rPr lang="en-US" sz="11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pPr algn="r"/>
              <a:t>11</a:t>
            </a:fld>
            <a:endParaRPr lang="en-US" sz="110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160262" y="7020606"/>
            <a:ext cx="157094" cy="169277"/>
          </a:xfrm>
          <a:ln/>
        </p:spPr>
        <p:txBody>
          <a:bodyPr/>
          <a:lstStyle/>
          <a:p>
            <a:fld id="{4870072C-2129-4BDC-B541-2C2BBC69A682}" type="slidenum">
              <a:rPr lang="en-US"/>
              <a:pPr/>
              <a:t>12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3250" y="942975"/>
            <a:ext cx="8329613" cy="6248400"/>
          </a:xfrm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21" y="262332"/>
            <a:ext cx="8545035" cy="22159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160262" y="7020606"/>
            <a:ext cx="157094" cy="169277"/>
          </a:xfrm>
          <a:ln/>
        </p:spPr>
        <p:txBody>
          <a:bodyPr/>
          <a:lstStyle/>
          <a:p>
            <a:fld id="{0D22C77C-3C3E-4244-8B62-208648574AC6}" type="slidenum">
              <a:rPr lang="en-US"/>
              <a:pPr/>
              <a:t>13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21" y="262332"/>
            <a:ext cx="8545035" cy="22159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160262" y="7020606"/>
            <a:ext cx="157094" cy="169277"/>
          </a:xfrm>
          <a:ln/>
        </p:spPr>
        <p:txBody>
          <a:bodyPr/>
          <a:lstStyle/>
          <a:p>
            <a:fld id="{E810181D-7FAF-4595-A636-2E122E096B91}" type="slidenum">
              <a:rPr lang="en-US"/>
              <a:pPr/>
              <a:t>14</a:t>
            </a:fld>
            <a:endParaRPr lang="en-US"/>
          </a:p>
        </p:txBody>
      </p:sp>
      <p:sp>
        <p:nvSpPr>
          <p:cNvPr id="5" name="pg num"/>
          <p:cNvSpPr txBox="1">
            <a:spLocks noGrp="1" noChangeArrowheads="1"/>
          </p:cNvSpPr>
          <p:nvPr/>
        </p:nvSpPr>
        <p:spPr bwMode="gray">
          <a:xfrm>
            <a:off x="9160262" y="7018935"/>
            <a:ext cx="157094" cy="16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0" tIns="0" rIns="0" bIns="0" anchor="b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416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7763" indent="-23336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3375" indent="-2270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3750" indent="-230188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0950" indent="-230188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8150" indent="-230188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35350" indent="-230188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92550" indent="-230188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8D0EE8A9-FBA3-49FA-8A6F-F5E8D2172F4E}" type="slidenum">
              <a:rPr lang="en-US" sz="11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pPr algn="r"/>
              <a:t>14</a:t>
            </a:fld>
            <a:endParaRPr lang="en-US" sz="110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160262" y="7020606"/>
            <a:ext cx="157094" cy="169277"/>
          </a:xfrm>
          <a:ln/>
        </p:spPr>
        <p:txBody>
          <a:bodyPr/>
          <a:lstStyle/>
          <a:p>
            <a:fld id="{AE2A51FE-D8B1-411D-B821-CFEF3C719025}" type="slidenum">
              <a:rPr lang="en-US"/>
              <a:pPr/>
              <a:t>15</a:t>
            </a:fld>
            <a:endParaRPr lang="en-US"/>
          </a:p>
        </p:txBody>
      </p:sp>
      <p:sp>
        <p:nvSpPr>
          <p:cNvPr id="97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21" y="262332"/>
            <a:ext cx="8545035" cy="22159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160262" y="7020606"/>
            <a:ext cx="157094" cy="169277"/>
          </a:xfrm>
          <a:ln/>
        </p:spPr>
        <p:txBody>
          <a:bodyPr/>
          <a:lstStyle/>
          <a:p>
            <a:fld id="{9973E765-5B3A-4407-B00A-4EBDFD199453}" type="slidenum">
              <a:rPr lang="en-US"/>
              <a:pPr/>
              <a:t>16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21" y="262332"/>
            <a:ext cx="8545035" cy="22159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160262" y="7020606"/>
            <a:ext cx="157094" cy="169277"/>
          </a:xfrm>
          <a:ln/>
        </p:spPr>
        <p:txBody>
          <a:bodyPr/>
          <a:lstStyle/>
          <a:p>
            <a:fld id="{52AAF73D-CDDD-4A4B-8797-706A4CB321C9}" type="slidenum">
              <a:rPr lang="en-US"/>
              <a:pPr/>
              <a:t>17</a:t>
            </a:fld>
            <a:endParaRPr lang="en-US"/>
          </a:p>
        </p:txBody>
      </p:sp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21" y="262332"/>
            <a:ext cx="8545035" cy="22159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160262" y="7020606"/>
            <a:ext cx="157094" cy="169277"/>
          </a:xfrm>
          <a:ln/>
        </p:spPr>
        <p:txBody>
          <a:bodyPr/>
          <a:lstStyle/>
          <a:p>
            <a:fld id="{1B9CB6EE-0874-4BDF-A4E2-D93A44676A04}" type="slidenum">
              <a:rPr lang="en-US"/>
              <a:pPr/>
              <a:t>18</a:t>
            </a:fld>
            <a:endParaRPr lang="en-US"/>
          </a:p>
        </p:txBody>
      </p:sp>
      <p:sp>
        <p:nvSpPr>
          <p:cNvPr id="97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21" y="262332"/>
            <a:ext cx="8545035" cy="22159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160262" y="7020606"/>
            <a:ext cx="157094" cy="169277"/>
          </a:xfrm>
          <a:ln/>
        </p:spPr>
        <p:txBody>
          <a:bodyPr/>
          <a:lstStyle/>
          <a:p>
            <a:fld id="{84F7A6FD-E178-4A62-8FBC-395F71BCCD50}" type="slidenum">
              <a:rPr lang="en-US"/>
              <a:pPr/>
              <a:t>19</a:t>
            </a:fld>
            <a:endParaRPr lang="en-US"/>
          </a:p>
        </p:txBody>
      </p:sp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238809" y="7020606"/>
            <a:ext cx="78547" cy="169277"/>
          </a:xfrm>
          <a:ln/>
        </p:spPr>
        <p:txBody>
          <a:bodyPr/>
          <a:lstStyle/>
          <a:p>
            <a:fld id="{0BF2C05E-CBB7-4828-92F7-354401C6423B}" type="slidenum">
              <a:rPr lang="en-US"/>
              <a:pPr/>
              <a:t>1</a:t>
            </a:fld>
            <a:endParaRPr lang="en-US"/>
          </a:p>
        </p:txBody>
      </p:sp>
      <p:sp>
        <p:nvSpPr>
          <p:cNvPr id="848900" name="Rectangle 4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48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160262" y="7020606"/>
            <a:ext cx="157094" cy="169277"/>
          </a:xfrm>
          <a:ln/>
        </p:spPr>
        <p:txBody>
          <a:bodyPr/>
          <a:lstStyle/>
          <a:p>
            <a:fld id="{846DC318-2638-499B-9BB9-1D0A5B4FADAE}" type="slidenum">
              <a:rPr lang="en-US"/>
              <a:pPr/>
              <a:t>20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21" y="262332"/>
            <a:ext cx="8545035" cy="22159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160262" y="7020606"/>
            <a:ext cx="157094" cy="169277"/>
          </a:xfrm>
          <a:ln/>
        </p:spPr>
        <p:txBody>
          <a:bodyPr/>
          <a:lstStyle/>
          <a:p>
            <a:fld id="{FF618AFA-BD6A-4B62-8B12-FAC556A3C553}" type="slidenum">
              <a:rPr lang="en-US"/>
              <a:pPr/>
              <a:t>21</a:t>
            </a:fld>
            <a:endParaRPr lang="en-US"/>
          </a:p>
        </p:txBody>
      </p:sp>
      <p:sp>
        <p:nvSpPr>
          <p:cNvPr id="89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160262" y="7020606"/>
            <a:ext cx="157094" cy="169277"/>
          </a:xfrm>
          <a:ln/>
        </p:spPr>
        <p:txBody>
          <a:bodyPr/>
          <a:lstStyle/>
          <a:p>
            <a:fld id="{017A1B24-D957-494C-90D0-5D5E4CABC26D}" type="slidenum">
              <a:rPr lang="en-US"/>
              <a:pPr/>
              <a:t>22</a:t>
            </a:fld>
            <a:endParaRPr lang="en-US"/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160262" y="7020606"/>
            <a:ext cx="157094" cy="169277"/>
          </a:xfrm>
          <a:ln/>
        </p:spPr>
        <p:txBody>
          <a:bodyPr/>
          <a:lstStyle/>
          <a:p>
            <a:fld id="{017A1B24-D957-494C-90D0-5D5E4CABC26D}" type="slidenum">
              <a:rPr lang="en-US"/>
              <a:pPr/>
              <a:t>27</a:t>
            </a:fld>
            <a:endParaRPr lang="en-US"/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238809" y="7020606"/>
            <a:ext cx="78547" cy="169277"/>
          </a:xfrm>
          <a:ln/>
        </p:spPr>
        <p:txBody>
          <a:bodyPr/>
          <a:lstStyle/>
          <a:p>
            <a:fld id="{4A81DB52-9218-41B0-A91E-8EA281EE43E6}" type="slidenum">
              <a:rPr lang="en-US"/>
              <a:pPr/>
              <a:t>2</a:t>
            </a:fld>
            <a:endParaRPr lang="en-US"/>
          </a:p>
        </p:txBody>
      </p:sp>
      <p:sp>
        <p:nvSpPr>
          <p:cNvPr id="85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62238" y="458788"/>
            <a:ext cx="4287837" cy="3216275"/>
          </a:xfrm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5622" y="3929957"/>
            <a:ext cx="8181978" cy="221599"/>
          </a:xfrm>
        </p:spPr>
        <p:txBody>
          <a:bodyPr/>
          <a:lstStyle/>
          <a:p>
            <a:pPr defTabSz="93573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238809" y="7020606"/>
            <a:ext cx="78547" cy="169277"/>
          </a:xfrm>
          <a:ln/>
        </p:spPr>
        <p:txBody>
          <a:bodyPr/>
          <a:lstStyle/>
          <a:p>
            <a:fld id="{56A26681-AAF3-44EA-8309-1ADD2FFDF98B}" type="slidenum">
              <a:rPr lang="en-US"/>
              <a:pPr/>
              <a:t>3</a:t>
            </a:fld>
            <a:endParaRPr lang="en-US"/>
          </a:p>
        </p:txBody>
      </p:sp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63825" y="458788"/>
            <a:ext cx="4289425" cy="3219450"/>
          </a:xfrm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273" y="3929957"/>
            <a:ext cx="8180327" cy="22159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12101688" y="7144669"/>
            <a:ext cx="78547" cy="16927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4C70A62-D4C8-47DA-88AC-0125A9279824}" type="slidenum">
              <a:rPr lang="en-US"/>
              <a:pPr/>
              <a:t>4</a:t>
            </a:fld>
            <a:endParaRPr lang="en-US"/>
          </a:p>
        </p:txBody>
      </p:sp>
      <p:sp>
        <p:nvSpPr>
          <p:cNvPr id="40963" name="pg num"/>
          <p:cNvSpPr txBox="1">
            <a:spLocks noGrp="1" noChangeArrowheads="1"/>
          </p:cNvSpPr>
          <p:nvPr/>
        </p:nvSpPr>
        <p:spPr bwMode="auto">
          <a:xfrm>
            <a:off x="9225323" y="6989413"/>
            <a:ext cx="9297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defTabSz="952176"/>
            <a:fld id="{FA32DE8F-AD4A-4FE2-A50A-7C0520B7EC9B}" type="slidenum">
              <a:rPr lang="en-US" sz="1300">
                <a:solidFill>
                  <a:srgbClr val="000000"/>
                </a:solidFill>
              </a:rPr>
              <a:pPr algn="r" defTabSz="952176"/>
              <a:t>4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09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1663" y="942975"/>
            <a:ext cx="8329612" cy="6248400"/>
          </a:xfrm>
          <a:ln/>
        </p:spPr>
      </p:sp>
      <p:sp>
        <p:nvSpPr>
          <p:cNvPr id="40965" name="Rectangle 4"/>
          <p:cNvSpPr>
            <a:spLocks noGrp="1"/>
          </p:cNvSpPr>
          <p:nvPr>
            <p:ph type="body" idx="1"/>
          </p:nvPr>
        </p:nvSpPr>
        <p:spPr>
          <a:xfrm>
            <a:off x="771957" y="264041"/>
            <a:ext cx="8544148" cy="2142125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The</a:t>
            </a:r>
            <a:r>
              <a:rPr lang="en-US" baseline="0" dirty="0" smtClean="0"/>
              <a:t> task force spent several months reviewing</a:t>
            </a:r>
            <a:r>
              <a:rPr lang="en-US" dirty="0" smtClean="0"/>
              <a:t> statistics and studies</a:t>
            </a:r>
            <a:r>
              <a:rPr lang="en-US" baseline="0" dirty="0" smtClean="0"/>
              <a:t> and</a:t>
            </a:r>
            <a:r>
              <a:rPr lang="en-US" dirty="0" smtClean="0"/>
              <a:t> considering ideas</a:t>
            </a:r>
            <a:r>
              <a:rPr lang="en-US" baseline="0" dirty="0" smtClean="0"/>
              <a:t> – then al</a:t>
            </a:r>
            <a:r>
              <a:rPr lang="en-US" dirty="0" smtClean="0"/>
              <a:t>igned around four strategic priorities to drive long-term prosperity </a:t>
            </a:r>
          </a:p>
          <a:p>
            <a:pPr eaLnBrk="1" hangingPunct="1"/>
            <a:r>
              <a:rPr lang="en-US" dirty="0" smtClean="0"/>
              <a:t>–	1) Align academic offerings with workforce needs</a:t>
            </a:r>
          </a:p>
          <a:p>
            <a:pPr eaLnBrk="1" hangingPunct="1"/>
            <a:r>
              <a:rPr lang="en-US" dirty="0" smtClean="0"/>
              <a:t>–	2) Foster an ecosystem of research and innovation</a:t>
            </a:r>
          </a:p>
          <a:p>
            <a:pPr eaLnBrk="1" hangingPunct="1"/>
            <a:r>
              <a:rPr lang="en-US" dirty="0" smtClean="0"/>
              <a:t>–	3) Form new collaborations across higher ed. to optimize system-wide intellectual assets and efficiency</a:t>
            </a:r>
          </a:p>
          <a:p>
            <a:pPr eaLnBrk="1" hangingPunct="1"/>
            <a:r>
              <a:rPr lang="en-US" dirty="0" smtClean="0"/>
              <a:t>–	4) Graduate more students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12101688" y="7144669"/>
            <a:ext cx="78547" cy="16927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4C70A62-D4C8-47DA-88AC-0125A9279824}" type="slidenum">
              <a:rPr lang="en-US"/>
              <a:pPr/>
              <a:t>5</a:t>
            </a:fld>
            <a:endParaRPr lang="en-US"/>
          </a:p>
        </p:txBody>
      </p:sp>
      <p:sp>
        <p:nvSpPr>
          <p:cNvPr id="40963" name="pg num"/>
          <p:cNvSpPr txBox="1">
            <a:spLocks noGrp="1" noChangeArrowheads="1"/>
          </p:cNvSpPr>
          <p:nvPr/>
        </p:nvSpPr>
        <p:spPr bwMode="auto">
          <a:xfrm>
            <a:off x="9225323" y="6989413"/>
            <a:ext cx="9297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defTabSz="952176"/>
            <a:fld id="{FA32DE8F-AD4A-4FE2-A50A-7C0520B7EC9B}" type="slidenum">
              <a:rPr lang="en-US" sz="1300">
                <a:solidFill>
                  <a:srgbClr val="000000"/>
                </a:solidFill>
              </a:rPr>
              <a:pPr algn="r" defTabSz="952176"/>
              <a:t>5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09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1663" y="942975"/>
            <a:ext cx="8329612" cy="6248400"/>
          </a:xfrm>
          <a:ln/>
        </p:spPr>
      </p:sp>
      <p:sp>
        <p:nvSpPr>
          <p:cNvPr id="40965" name="Rectangle 4"/>
          <p:cNvSpPr>
            <a:spLocks noGrp="1"/>
          </p:cNvSpPr>
          <p:nvPr>
            <p:ph type="body" idx="1"/>
          </p:nvPr>
        </p:nvSpPr>
        <p:spPr>
          <a:xfrm>
            <a:off x="771957" y="264041"/>
            <a:ext cx="8544148" cy="2142125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The</a:t>
            </a:r>
            <a:r>
              <a:rPr lang="en-US" baseline="0" dirty="0" smtClean="0"/>
              <a:t> task force spent several months reviewing</a:t>
            </a:r>
            <a:r>
              <a:rPr lang="en-US" dirty="0" smtClean="0"/>
              <a:t> statistics and studies</a:t>
            </a:r>
            <a:r>
              <a:rPr lang="en-US" baseline="0" dirty="0" smtClean="0"/>
              <a:t> and</a:t>
            </a:r>
            <a:r>
              <a:rPr lang="en-US" dirty="0" smtClean="0"/>
              <a:t> considering ideas</a:t>
            </a:r>
            <a:r>
              <a:rPr lang="en-US" baseline="0" dirty="0" smtClean="0"/>
              <a:t> – then al</a:t>
            </a:r>
            <a:r>
              <a:rPr lang="en-US" dirty="0" smtClean="0"/>
              <a:t>igned around four strategic priorities to drive long-term prosperity </a:t>
            </a:r>
          </a:p>
          <a:p>
            <a:pPr eaLnBrk="1" hangingPunct="1"/>
            <a:r>
              <a:rPr lang="en-US" dirty="0" smtClean="0"/>
              <a:t>–	1) Align academic offerings with workforce needs</a:t>
            </a:r>
          </a:p>
          <a:p>
            <a:pPr eaLnBrk="1" hangingPunct="1"/>
            <a:r>
              <a:rPr lang="en-US" dirty="0" smtClean="0"/>
              <a:t>–	2) Foster an ecosystem of research and innovation</a:t>
            </a:r>
          </a:p>
          <a:p>
            <a:pPr eaLnBrk="1" hangingPunct="1"/>
            <a:r>
              <a:rPr lang="en-US" dirty="0" smtClean="0"/>
              <a:t>–	3) Form new collaborations across higher ed. to optimize system-wide intellectual assets and efficiency</a:t>
            </a:r>
          </a:p>
          <a:p>
            <a:pPr eaLnBrk="1" hangingPunct="1"/>
            <a:r>
              <a:rPr lang="en-US" dirty="0" smtClean="0"/>
              <a:t>–	4) Graduate more students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238809" y="7020606"/>
            <a:ext cx="78547" cy="169277"/>
          </a:xfrm>
          <a:ln/>
        </p:spPr>
        <p:txBody>
          <a:bodyPr/>
          <a:lstStyle/>
          <a:p>
            <a:fld id="{68C59696-8854-4DEE-ADF2-8F72FD18787F}" type="slidenum">
              <a:rPr lang="en-US"/>
              <a:pPr/>
              <a:t>6</a:t>
            </a:fld>
            <a:endParaRPr lang="en-US"/>
          </a:p>
        </p:txBody>
      </p:sp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79675" y="292100"/>
            <a:ext cx="4605338" cy="3454400"/>
          </a:xfrm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21" y="3854767"/>
            <a:ext cx="8074712" cy="304541"/>
          </a:xfrm>
        </p:spPr>
        <p:txBody>
          <a:bodyPr lIns="95862" tIns="47928" rIns="95862" bIns="47928"/>
          <a:lstStyle/>
          <a:p>
            <a:endParaRPr lang="en-US" sz="15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238809" y="7020606"/>
            <a:ext cx="78547" cy="169277"/>
          </a:xfrm>
          <a:ln/>
        </p:spPr>
        <p:txBody>
          <a:bodyPr/>
          <a:lstStyle/>
          <a:p>
            <a:fld id="{253D169E-C3A9-46B5-9E57-2F73B0948B6B}" type="slidenum">
              <a:rPr lang="en-US"/>
              <a:pPr/>
              <a:t>7</a:t>
            </a:fld>
            <a:endParaRPr lang="en-US"/>
          </a:p>
        </p:txBody>
      </p:sp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21" y="262332"/>
            <a:ext cx="8545035" cy="22159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238809" y="7020606"/>
            <a:ext cx="78547" cy="169277"/>
          </a:xfrm>
          <a:ln/>
        </p:spPr>
        <p:txBody>
          <a:bodyPr/>
          <a:lstStyle/>
          <a:p>
            <a:fld id="{A523CF0D-9C29-43A2-BD9B-607B306E2FC6}" type="slidenum">
              <a:rPr lang="en-US"/>
              <a:pPr/>
              <a:t>8</a:t>
            </a:fld>
            <a:endParaRPr lang="en-US"/>
          </a:p>
        </p:txBody>
      </p:sp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67000" y="457200"/>
            <a:ext cx="4292600" cy="3221038"/>
          </a:xfrm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272" y="3928286"/>
            <a:ext cx="8178678" cy="221599"/>
          </a:xfrm>
        </p:spPr>
        <p:txBody>
          <a:bodyPr/>
          <a:lstStyle/>
          <a:p>
            <a:pPr defTabSz="935730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8961438" cy="2479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11413"/>
            <a:ext cx="8961438" cy="136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graphicFrame>
        <p:nvGraphicFramePr>
          <p:cNvPr id="849925" name="Rectangle 24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63" name="think-cell Slide" r:id="rId8" imgW="0" imgH="0" progId="TCLayout.ActiveDocument.1">
                  <p:embed/>
                </p:oleObj>
              </mc:Choice>
              <mc:Fallback>
                <p:oleObj name="think-cell Slide" r:id="rId8" imgW="0" imgH="0" progId="TCLayout.ActiveDocument.1">
                  <p:embed/>
                  <p:pic>
                    <p:nvPicPr>
                      <p:cNvPr id="0" name="Rectangle 2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26" name="Title Placeholder 2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671513" y="2087563"/>
            <a:ext cx="7618412" cy="365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49927" name="Text Placeholder 12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344613" y="3808413"/>
            <a:ext cx="6272212" cy="1717675"/>
          </a:xfrm>
        </p:spPr>
        <p:txBody>
          <a:bodyPr lIns="89611" tIns="44806" rIns="89611" bIns="44806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4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5" y="376238"/>
            <a:ext cx="2090738" cy="3040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225" y="376238"/>
            <a:ext cx="6121400" cy="3040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8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513" y="2087563"/>
            <a:ext cx="7618412" cy="1441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613" y="3808413"/>
            <a:ext cx="6272212" cy="17176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56BA54-6F0C-42DD-9BCB-F9B46131C10D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56269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45F9CE-DB87-4512-B5AA-91C298352041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75905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319588"/>
            <a:ext cx="7616825" cy="133508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5" y="2849563"/>
            <a:ext cx="7616825" cy="14700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A52BEF-1369-4559-96BC-56C2685DD1EB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69217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675" y="2193925"/>
            <a:ext cx="3956050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2193925"/>
            <a:ext cx="3957638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F16716-E79F-43E0-B88E-8C83908106E9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6437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69875"/>
            <a:ext cx="8066088" cy="11191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675" y="1504950"/>
            <a:ext cx="3959225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675" y="2132013"/>
            <a:ext cx="3959225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2950" y="1504950"/>
            <a:ext cx="3960813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2950" y="2132013"/>
            <a:ext cx="3960813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6836F1-45F5-4B76-A556-BB4B24C071FD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01262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346176-B3BB-4C28-AC73-738AD5B4A88D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92617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900571-AA62-4900-BC89-F0D247C60737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20674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68288"/>
            <a:ext cx="2947988" cy="1138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13" y="268288"/>
            <a:ext cx="5010150" cy="5735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4597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56AAAA-7F5F-4951-9F8D-EF1D9A8ED006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0845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46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775" y="4705350"/>
            <a:ext cx="5376863" cy="555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5775" y="600075"/>
            <a:ext cx="5376863" cy="4033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5775" y="5260975"/>
            <a:ext cx="5376863" cy="788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03B995-1EB9-4833-B35D-DB7DB23FDD95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71079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A49563-81BB-4080-860F-5FAD616A82E1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22483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5" y="661988"/>
            <a:ext cx="2090738" cy="2754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225" y="661988"/>
            <a:ext cx="6121400" cy="2754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3F22BE-5849-427A-990A-672962C5AE1A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46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319588"/>
            <a:ext cx="7616825" cy="133508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5" y="2849563"/>
            <a:ext cx="7616825" cy="14700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764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675" y="2193925"/>
            <a:ext cx="3956050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2193925"/>
            <a:ext cx="3957638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6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69875"/>
            <a:ext cx="8066088" cy="11191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675" y="1504950"/>
            <a:ext cx="3959225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675" y="2132013"/>
            <a:ext cx="3959225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2950" y="1504950"/>
            <a:ext cx="3960813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2950" y="2132013"/>
            <a:ext cx="3960813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2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32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68288"/>
            <a:ext cx="2947988" cy="1138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13" y="268288"/>
            <a:ext cx="5010150" cy="5735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4597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6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775" y="4705350"/>
            <a:ext cx="5376863" cy="555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5775" y="600075"/>
            <a:ext cx="5376863" cy="4033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5775" y="5260975"/>
            <a:ext cx="5376863" cy="788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65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3.vml"/><Relationship Id="rId18" Type="http://schemas.openxmlformats.org/officeDocument/2006/relationships/tags" Target="../tags/tag16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19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15.xml"/><Relationship Id="rId25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14.xml"/><Relationship Id="rId20" Type="http://schemas.openxmlformats.org/officeDocument/2006/relationships/tags" Target="../tags/tag18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3.xml"/><Relationship Id="rId23" Type="http://schemas.openxmlformats.org/officeDocument/2006/relationships/tags" Target="../tags/tag21.xml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1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12.xml"/><Relationship Id="rId22" Type="http://schemas.openxmlformats.org/officeDocument/2006/relationships/tags" Target="../tags/tag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656" name="Picture 8" descr="iStock_000017401820Medium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725"/>
            <a:ext cx="8961438" cy="46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0"/>
            <a:ext cx="8961438" cy="2479675"/>
          </a:xfrm>
          <a:prstGeom prst="rect">
            <a:avLst/>
          </a:prstGeom>
          <a:solidFill>
            <a:srgbClr val="B7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0" y="2411413"/>
            <a:ext cx="8961438" cy="136525"/>
          </a:xfrm>
          <a:prstGeom prst="rect">
            <a:avLst/>
          </a:prstGeom>
          <a:solidFill>
            <a:srgbClr val="345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graphicFrame>
        <p:nvGraphicFramePr>
          <p:cNvPr id="667653" name="Rectangle 24" hidden="1"/>
          <p:cNvGraphicFramePr>
            <a:graphicFrameLocks/>
          </p:cNvGraphicFramePr>
          <p:nvPr>
            <p:custDataLst>
              <p:tags r:id="rId16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24" name="think-cell Slide" r:id="rId20" imgW="0" imgH="0" progId="TCLayout.ActiveDocument.1">
                  <p:embed/>
                </p:oleObj>
              </mc:Choice>
              <mc:Fallback>
                <p:oleObj name="think-cell Slide" r:id="rId20" imgW="0" imgH="0" progId="TCLayout.ActiveDocument.1">
                  <p:embed/>
                  <p:pic>
                    <p:nvPicPr>
                      <p:cNvPr id="0" name="Rectangle 2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7654" name="Title Placeholder 2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149225" y="376238"/>
            <a:ext cx="8066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667655" name="Text Placeholder 1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 bwMode="auto">
          <a:xfrm>
            <a:off x="447675" y="2193925"/>
            <a:ext cx="806608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895350" rtl="0" fontAlgn="base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193675" indent="-192088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rgbClr val="000000"/>
          </a:solidFill>
          <a:latin typeface="+mn-lt"/>
        </a:defRPr>
      </a:lvl2pPr>
      <a:lvl3pPr marL="457200" indent="-261938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rgbClr val="000000"/>
          </a:solidFill>
          <a:latin typeface="+mn-lt"/>
        </a:defRPr>
      </a:lvl3pPr>
      <a:lvl4pPr marL="614363" indent="-1555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rgbClr val="000000"/>
          </a:solidFill>
          <a:latin typeface="+mn-lt"/>
        </a:defRPr>
      </a:lvl4pPr>
      <a:lvl5pPr marL="7461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rgbClr val="000000"/>
          </a:solidFill>
          <a:latin typeface="+mn-lt"/>
        </a:defRPr>
      </a:lvl5pPr>
      <a:lvl6pPr marL="12033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rgbClr val="000000"/>
          </a:solidFill>
          <a:latin typeface="+mn-lt"/>
        </a:defRPr>
      </a:lvl6pPr>
      <a:lvl7pPr marL="16605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rgbClr val="000000"/>
          </a:solidFill>
          <a:latin typeface="+mn-lt"/>
        </a:defRPr>
      </a:lvl7pPr>
      <a:lvl8pPr marL="21177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rgbClr val="000000"/>
          </a:solidFill>
          <a:latin typeface="+mn-lt"/>
        </a:defRPr>
      </a:lvl8pPr>
      <a:lvl9pPr marL="25749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34" name="Title Placeholder 2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149225" y="661988"/>
            <a:ext cx="8066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pic>
        <p:nvPicPr>
          <p:cNvPr id="670742" name="Picture 22" descr="iStock_000017401820Medium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43" b="4935"/>
          <a:stretch>
            <a:fillRect/>
          </a:stretch>
        </p:blipFill>
        <p:spPr bwMode="auto">
          <a:xfrm>
            <a:off x="0" y="0"/>
            <a:ext cx="8961438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flipV="1">
            <a:off x="5302250" y="352425"/>
            <a:ext cx="3659188" cy="90488"/>
          </a:xfrm>
          <a:prstGeom prst="rect">
            <a:avLst/>
          </a:prstGeom>
          <a:gradFill rotWithShape="1">
            <a:gsLst>
              <a:gs pos="0">
                <a:srgbClr val="345A8A"/>
              </a:gs>
              <a:gs pos="100000">
                <a:srgbClr val="345A8A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89611" tIns="44806" rIns="89611" bIns="44806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" name="Rectangle 3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flipV="1">
            <a:off x="5302250" y="422275"/>
            <a:ext cx="3659188" cy="176213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89611" tIns="44806" rIns="89611" bIns="44806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Rounded Rectangle 32"/>
          <p:cNvSpPr>
            <a:spLocks noChangeArrowheads="1"/>
          </p:cNvSpPr>
          <p:nvPr>
            <p:custDataLst>
              <p:tags r:id="rId17"/>
            </p:custDataLst>
          </p:nvPr>
        </p:nvSpPr>
        <p:spPr bwMode="white">
          <a:xfrm>
            <a:off x="5299075" y="487363"/>
            <a:ext cx="3001963" cy="269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11" tIns="44806" rIns="89611" bIns="44806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34" name="Rounded Rectangle 33"/>
          <p:cNvSpPr/>
          <p:nvPr>
            <p:custDataLst>
              <p:tags r:id="rId18"/>
            </p:custDataLst>
          </p:nvPr>
        </p:nvSpPr>
        <p:spPr bwMode="white">
          <a:xfrm>
            <a:off x="7226300" y="558800"/>
            <a:ext cx="1568450" cy="6350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9611" tIns="44806" rIns="89611" bIns="44806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70735" name="Text Placeholder 1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 bwMode="auto">
          <a:xfrm>
            <a:off x="447675" y="2193925"/>
            <a:ext cx="806608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670736" name="McK Slide Elements"/>
          <p:cNvGrpSpPr>
            <a:grpSpLocks/>
          </p:cNvGrpSpPr>
          <p:nvPr/>
        </p:nvGrpSpPr>
        <p:grpSpPr bwMode="auto">
          <a:xfrm>
            <a:off x="119063" y="6080125"/>
            <a:ext cx="8548687" cy="508000"/>
            <a:chOff x="75" y="3830"/>
            <a:chExt cx="5385" cy="320"/>
          </a:xfrm>
        </p:grpSpPr>
        <p:sp>
          <p:nvSpPr>
            <p:cNvPr id="2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4775" indent="-104775" defTabSz="895350">
                <a:defRPr/>
              </a:pPr>
              <a:r>
                <a:rPr lang="en-US" altLang="zh-CN" sz="1000" dirty="0">
                  <a:latin typeface="Arial" pitchFamily="34" charset="0"/>
                  <a:ea typeface="SimSun" pitchFamily="2" charset="-122"/>
                </a:rPr>
                <a:t>1 Footnote</a:t>
              </a:r>
            </a:p>
          </p:txBody>
        </p:sp>
        <p:sp>
          <p:nvSpPr>
            <p:cNvPr id="2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  <a:defRPr/>
              </a:pPr>
              <a:r>
                <a:rPr lang="en-US" altLang="zh-CN" sz="1000" dirty="0">
                  <a:solidFill>
                    <a:srgbClr val="000000"/>
                  </a:solidFill>
                  <a:latin typeface="Arial" pitchFamily="34" charset="0"/>
                  <a:ea typeface="SimSun" pitchFamily="2" charset="-122"/>
                </a:rPr>
                <a:t>SOURCE: Source</a:t>
              </a:r>
            </a:p>
          </p:txBody>
        </p:sp>
      </p:grpSp>
      <p:sp>
        <p:nvSpPr>
          <p:cNvPr id="5145" name="Rectangle 2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0" y="314325"/>
            <a:ext cx="8961438" cy="66675"/>
          </a:xfrm>
          <a:prstGeom prst="rect">
            <a:avLst/>
          </a:prstGeom>
          <a:solidFill>
            <a:srgbClr val="345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 bwMode="auto">
          <a:xfrm>
            <a:off x="8150223" y="6459392"/>
            <a:ext cx="7461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4FC0B34B-A71F-4418-A727-FD78DA4197E2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smtClean="0"/>
              <a:t> </a:t>
            </a:r>
            <a:endParaRPr lang="en-US" altLang="ko-KR" dirty="0"/>
          </a:p>
        </p:txBody>
      </p:sp>
      <p:graphicFrame>
        <p:nvGraphicFramePr>
          <p:cNvPr id="670741" name="Rectangle 26" hidden="1"/>
          <p:cNvGraphicFramePr>
            <a:graphicFrameLocks/>
          </p:cNvGraphicFramePr>
          <p:nvPr>
            <p:custDataLst>
              <p:tags r:id="rId2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97" name="think-cell Slide" r:id="rId25" imgW="0" imgH="0" progId="TCLayout.ActiveDocument.1">
                  <p:embed/>
                </p:oleObj>
              </mc:Choice>
              <mc:Fallback>
                <p:oleObj name="think-cell Slide" r:id="rId25" imgW="0" imgH="0" progId="TCLayout.ActiveDocument.1">
                  <p:embed/>
                  <p:pic>
                    <p:nvPicPr>
                      <p:cNvPr id="0" name="Rectangle 26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0" y="358775"/>
            <a:ext cx="8961438" cy="84138"/>
          </a:xfrm>
          <a:prstGeom prst="rect">
            <a:avLst/>
          </a:prstGeom>
          <a:gradFill rotWithShape="1">
            <a:gsLst>
              <a:gs pos="0">
                <a:srgbClr val="345A8A">
                  <a:alpha val="50000"/>
                </a:srgbClr>
              </a:gs>
              <a:gs pos="100000">
                <a:srgbClr val="345A8A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11" tIns="44806" rIns="89611" bIns="44806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895350" rtl="0" fontAlgn="base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193675" indent="-192088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rgbClr val="000000"/>
          </a:solidFill>
          <a:latin typeface="+mn-lt"/>
        </a:defRPr>
      </a:lvl2pPr>
      <a:lvl3pPr marL="457200" indent="-261938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rgbClr val="000000"/>
          </a:solidFill>
          <a:latin typeface="+mn-lt"/>
        </a:defRPr>
      </a:lvl3pPr>
      <a:lvl4pPr marL="614363" indent="-1555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rgbClr val="000000"/>
          </a:solidFill>
          <a:latin typeface="+mn-lt"/>
        </a:defRPr>
      </a:lvl4pPr>
      <a:lvl5pPr marL="7461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rgbClr val="000000"/>
          </a:solidFill>
          <a:latin typeface="+mn-lt"/>
        </a:defRPr>
      </a:lvl5pPr>
      <a:lvl6pPr marL="12033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rgbClr val="000000"/>
          </a:solidFill>
          <a:latin typeface="+mn-lt"/>
        </a:defRPr>
      </a:lvl6pPr>
      <a:lvl7pPr marL="16605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rgbClr val="000000"/>
          </a:solidFill>
          <a:latin typeface="+mn-lt"/>
        </a:defRPr>
      </a:lvl7pPr>
      <a:lvl8pPr marL="21177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rgbClr val="000000"/>
          </a:solidFill>
          <a:latin typeface="+mn-lt"/>
        </a:defRPr>
      </a:lvl8pPr>
      <a:lvl9pPr marL="25749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2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87.xml"/><Relationship Id="rId7" Type="http://schemas.openxmlformats.org/officeDocument/2006/relationships/image" Target="../media/image4.emf"/><Relationship Id="rId2" Type="http://schemas.openxmlformats.org/officeDocument/2006/relationships/tags" Target="../tags/tag8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6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9" Type="http://schemas.openxmlformats.org/officeDocument/2006/relationships/tags" Target="../tags/tag132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34" Type="http://schemas.openxmlformats.org/officeDocument/2006/relationships/tags" Target="../tags/tag127.xml"/><Relationship Id="rId42" Type="http://schemas.openxmlformats.org/officeDocument/2006/relationships/tags" Target="../tags/tag135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33" Type="http://schemas.openxmlformats.org/officeDocument/2006/relationships/tags" Target="../tags/tag126.xml"/><Relationship Id="rId38" Type="http://schemas.openxmlformats.org/officeDocument/2006/relationships/tags" Target="../tags/tag131.xml"/><Relationship Id="rId46" Type="http://schemas.openxmlformats.org/officeDocument/2006/relationships/image" Target="../media/image7.emf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tags" Target="../tags/tag122.xml"/><Relationship Id="rId41" Type="http://schemas.openxmlformats.org/officeDocument/2006/relationships/tags" Target="../tags/tag134.xml"/><Relationship Id="rId1" Type="http://schemas.openxmlformats.org/officeDocument/2006/relationships/vmlDrawing" Target="../drawings/vmlDrawing11.v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32" Type="http://schemas.openxmlformats.org/officeDocument/2006/relationships/tags" Target="../tags/tag125.xml"/><Relationship Id="rId37" Type="http://schemas.openxmlformats.org/officeDocument/2006/relationships/tags" Target="../tags/tag130.xml"/><Relationship Id="rId40" Type="http://schemas.openxmlformats.org/officeDocument/2006/relationships/tags" Target="../tags/tag133.xml"/><Relationship Id="rId45" Type="http://schemas.openxmlformats.org/officeDocument/2006/relationships/oleObject" Target="../embeddings/oleObject11.bin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tags" Target="../tags/tag121.xml"/><Relationship Id="rId36" Type="http://schemas.openxmlformats.org/officeDocument/2006/relationships/tags" Target="../tags/tag129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tags" Target="../tags/tag124.xml"/><Relationship Id="rId44" Type="http://schemas.openxmlformats.org/officeDocument/2006/relationships/notesSlide" Target="../notesSlides/notesSlide1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tags" Target="../tags/tag120.xml"/><Relationship Id="rId30" Type="http://schemas.openxmlformats.org/officeDocument/2006/relationships/tags" Target="../tags/tag123.xml"/><Relationship Id="rId35" Type="http://schemas.openxmlformats.org/officeDocument/2006/relationships/tags" Target="../tags/tag128.xml"/><Relationship Id="rId43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138.xml"/><Relationship Id="rId7" Type="http://schemas.openxmlformats.org/officeDocument/2006/relationships/slideLayout" Target="../slideLayouts/slideLayout17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26" Type="http://schemas.openxmlformats.org/officeDocument/2006/relationships/image" Target="../media/image8.emf"/><Relationship Id="rId3" Type="http://schemas.openxmlformats.org/officeDocument/2006/relationships/tags" Target="../tags/tag143.xml"/><Relationship Id="rId21" Type="http://schemas.openxmlformats.org/officeDocument/2006/relationships/slideLayout" Target="../slideLayouts/slideLayout18.xml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5" Type="http://schemas.openxmlformats.org/officeDocument/2006/relationships/oleObject" Target="../embeddings/oleObject13.bin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20" Type="http://schemas.openxmlformats.org/officeDocument/2006/relationships/tags" Target="../tags/tag160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24" Type="http://schemas.openxmlformats.org/officeDocument/2006/relationships/image" Target="../media/image7.emf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9.emf"/><Relationship Id="rId10" Type="http://schemas.openxmlformats.org/officeDocument/2006/relationships/tags" Target="../tags/tag150.xml"/><Relationship Id="rId19" Type="http://schemas.openxmlformats.org/officeDocument/2006/relationships/tags" Target="../tags/tag159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notesSlide" Target="../notesSlides/notesSlide14.xml"/><Relationship Id="rId27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image" Target="../media/image10.emf"/><Relationship Id="rId2" Type="http://schemas.openxmlformats.org/officeDocument/2006/relationships/tags" Target="../tags/tag161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65.xml"/><Relationship Id="rId11" Type="http://schemas.openxmlformats.org/officeDocument/2006/relationships/oleObject" Target="../embeddings/oleObject15.bin"/><Relationship Id="rId5" Type="http://schemas.openxmlformats.org/officeDocument/2006/relationships/tags" Target="../tags/tag164.xml"/><Relationship Id="rId10" Type="http://schemas.openxmlformats.org/officeDocument/2006/relationships/notesSlide" Target="../notesSlides/notesSlide15.xml"/><Relationship Id="rId4" Type="http://schemas.openxmlformats.org/officeDocument/2006/relationships/tags" Target="../tags/tag163.xml"/><Relationship Id="rId9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tags" Target="../tags/tag184.xml"/><Relationship Id="rId26" Type="http://schemas.openxmlformats.org/officeDocument/2006/relationships/tags" Target="../tags/tag192.xml"/><Relationship Id="rId3" Type="http://schemas.openxmlformats.org/officeDocument/2006/relationships/tags" Target="../tags/tag169.xml"/><Relationship Id="rId21" Type="http://schemas.openxmlformats.org/officeDocument/2006/relationships/tags" Target="../tags/tag187.xml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5" Type="http://schemas.openxmlformats.org/officeDocument/2006/relationships/tags" Target="../tags/tag191.xml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0" Type="http://schemas.openxmlformats.org/officeDocument/2006/relationships/tags" Target="../tags/tag186.xml"/><Relationship Id="rId29" Type="http://schemas.openxmlformats.org/officeDocument/2006/relationships/notesSlide" Target="../notesSlides/notesSlide16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24" Type="http://schemas.openxmlformats.org/officeDocument/2006/relationships/tags" Target="../tags/tag190.xml"/><Relationship Id="rId32" Type="http://schemas.openxmlformats.org/officeDocument/2006/relationships/image" Target="../media/image11.jpeg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23" Type="http://schemas.openxmlformats.org/officeDocument/2006/relationships/tags" Target="../tags/tag189.xml"/><Relationship Id="rId28" Type="http://schemas.openxmlformats.org/officeDocument/2006/relationships/slideLayout" Target="../slideLayouts/slideLayout17.xml"/><Relationship Id="rId10" Type="http://schemas.openxmlformats.org/officeDocument/2006/relationships/tags" Target="../tags/tag176.xml"/><Relationship Id="rId19" Type="http://schemas.openxmlformats.org/officeDocument/2006/relationships/tags" Target="../tags/tag185.xml"/><Relationship Id="rId31" Type="http://schemas.openxmlformats.org/officeDocument/2006/relationships/image" Target="../media/image10.emf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Relationship Id="rId22" Type="http://schemas.openxmlformats.org/officeDocument/2006/relationships/tags" Target="../tags/tag188.xml"/><Relationship Id="rId27" Type="http://schemas.openxmlformats.org/officeDocument/2006/relationships/tags" Target="../tags/tag193.xml"/><Relationship Id="rId30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tags" Target="../tags/tag210.xml"/><Relationship Id="rId26" Type="http://schemas.openxmlformats.org/officeDocument/2006/relationships/tags" Target="../tags/tag218.xml"/><Relationship Id="rId3" Type="http://schemas.openxmlformats.org/officeDocument/2006/relationships/tags" Target="../tags/tag195.xml"/><Relationship Id="rId21" Type="http://schemas.openxmlformats.org/officeDocument/2006/relationships/tags" Target="../tags/tag213.xml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tags" Target="../tags/tag217.xml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0" Type="http://schemas.openxmlformats.org/officeDocument/2006/relationships/tags" Target="../tags/tag212.xml"/><Relationship Id="rId29" Type="http://schemas.openxmlformats.org/officeDocument/2006/relationships/oleObject" Target="../embeddings/oleObject17.bin"/><Relationship Id="rId1" Type="http://schemas.openxmlformats.org/officeDocument/2006/relationships/vmlDrawing" Target="../drawings/vmlDrawing15.v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tags" Target="../tags/tag216.xml"/><Relationship Id="rId32" Type="http://schemas.openxmlformats.org/officeDocument/2006/relationships/image" Target="../media/image12.jpeg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tags" Target="../tags/tag215.xml"/><Relationship Id="rId28" Type="http://schemas.openxmlformats.org/officeDocument/2006/relationships/notesSlide" Target="../notesSlides/notesSlide17.xml"/><Relationship Id="rId10" Type="http://schemas.openxmlformats.org/officeDocument/2006/relationships/tags" Target="../tags/tag202.xml"/><Relationship Id="rId19" Type="http://schemas.openxmlformats.org/officeDocument/2006/relationships/tags" Target="../tags/tag211.xml"/><Relationship Id="rId31" Type="http://schemas.openxmlformats.org/officeDocument/2006/relationships/image" Target="../media/image11.jpe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tags" Target="../tags/tag214.xml"/><Relationship Id="rId27" Type="http://schemas.openxmlformats.org/officeDocument/2006/relationships/slideLayout" Target="../slideLayouts/slideLayout17.xml"/><Relationship Id="rId30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27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tags" Target="../tags/tag234.xml"/><Relationship Id="rId18" Type="http://schemas.openxmlformats.org/officeDocument/2006/relationships/tags" Target="../tags/tag239.xml"/><Relationship Id="rId26" Type="http://schemas.openxmlformats.org/officeDocument/2006/relationships/tags" Target="../tags/tag247.xml"/><Relationship Id="rId3" Type="http://schemas.openxmlformats.org/officeDocument/2006/relationships/tags" Target="../tags/tag224.xml"/><Relationship Id="rId21" Type="http://schemas.openxmlformats.org/officeDocument/2006/relationships/tags" Target="../tags/tag242.xml"/><Relationship Id="rId7" Type="http://schemas.openxmlformats.org/officeDocument/2006/relationships/tags" Target="../tags/tag228.xml"/><Relationship Id="rId12" Type="http://schemas.openxmlformats.org/officeDocument/2006/relationships/tags" Target="../tags/tag233.xml"/><Relationship Id="rId17" Type="http://schemas.openxmlformats.org/officeDocument/2006/relationships/tags" Target="../tags/tag238.xml"/><Relationship Id="rId25" Type="http://schemas.openxmlformats.org/officeDocument/2006/relationships/tags" Target="../tags/tag246.xml"/><Relationship Id="rId2" Type="http://schemas.openxmlformats.org/officeDocument/2006/relationships/tags" Target="../tags/tag223.xml"/><Relationship Id="rId16" Type="http://schemas.openxmlformats.org/officeDocument/2006/relationships/tags" Target="../tags/tag237.xml"/><Relationship Id="rId20" Type="http://schemas.openxmlformats.org/officeDocument/2006/relationships/tags" Target="../tags/tag241.xml"/><Relationship Id="rId29" Type="http://schemas.openxmlformats.org/officeDocument/2006/relationships/image" Target="../media/image7.emf"/><Relationship Id="rId1" Type="http://schemas.openxmlformats.org/officeDocument/2006/relationships/vmlDrawing" Target="../drawings/vmlDrawing16.v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24" Type="http://schemas.openxmlformats.org/officeDocument/2006/relationships/tags" Target="../tags/tag245.xml"/><Relationship Id="rId5" Type="http://schemas.openxmlformats.org/officeDocument/2006/relationships/tags" Target="../tags/tag226.xml"/><Relationship Id="rId15" Type="http://schemas.openxmlformats.org/officeDocument/2006/relationships/tags" Target="../tags/tag236.xml"/><Relationship Id="rId23" Type="http://schemas.openxmlformats.org/officeDocument/2006/relationships/tags" Target="../tags/tag244.xml"/><Relationship Id="rId28" Type="http://schemas.openxmlformats.org/officeDocument/2006/relationships/oleObject" Target="../embeddings/oleObject18.bin"/><Relationship Id="rId10" Type="http://schemas.openxmlformats.org/officeDocument/2006/relationships/tags" Target="../tags/tag231.xml"/><Relationship Id="rId19" Type="http://schemas.openxmlformats.org/officeDocument/2006/relationships/tags" Target="../tags/tag240.xml"/><Relationship Id="rId31" Type="http://schemas.openxmlformats.org/officeDocument/2006/relationships/image" Target="../media/image13.emf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tags" Target="../tags/tag235.xml"/><Relationship Id="rId22" Type="http://schemas.openxmlformats.org/officeDocument/2006/relationships/tags" Target="../tags/tag243.xml"/><Relationship Id="rId27" Type="http://schemas.openxmlformats.org/officeDocument/2006/relationships/slideLayout" Target="../slideLayouts/slideLayout17.xml"/><Relationship Id="rId30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tags" Target="../tags/tag259.xml"/><Relationship Id="rId18" Type="http://schemas.openxmlformats.org/officeDocument/2006/relationships/tags" Target="../tags/tag264.xml"/><Relationship Id="rId26" Type="http://schemas.openxmlformats.org/officeDocument/2006/relationships/tags" Target="../tags/tag272.xml"/><Relationship Id="rId3" Type="http://schemas.openxmlformats.org/officeDocument/2006/relationships/tags" Target="../tags/tag249.xml"/><Relationship Id="rId21" Type="http://schemas.openxmlformats.org/officeDocument/2006/relationships/tags" Target="../tags/tag267.xml"/><Relationship Id="rId34" Type="http://schemas.openxmlformats.org/officeDocument/2006/relationships/slideLayout" Target="../slideLayouts/slideLayout17.xml"/><Relationship Id="rId7" Type="http://schemas.openxmlformats.org/officeDocument/2006/relationships/tags" Target="../tags/tag253.xml"/><Relationship Id="rId12" Type="http://schemas.openxmlformats.org/officeDocument/2006/relationships/tags" Target="../tags/tag258.xml"/><Relationship Id="rId17" Type="http://schemas.openxmlformats.org/officeDocument/2006/relationships/tags" Target="../tags/tag263.xml"/><Relationship Id="rId25" Type="http://schemas.openxmlformats.org/officeDocument/2006/relationships/tags" Target="../tags/tag271.xml"/><Relationship Id="rId33" Type="http://schemas.openxmlformats.org/officeDocument/2006/relationships/tags" Target="../tags/tag279.xml"/><Relationship Id="rId38" Type="http://schemas.openxmlformats.org/officeDocument/2006/relationships/image" Target="../media/image14.emf"/><Relationship Id="rId2" Type="http://schemas.openxmlformats.org/officeDocument/2006/relationships/tags" Target="../tags/tag248.xml"/><Relationship Id="rId16" Type="http://schemas.openxmlformats.org/officeDocument/2006/relationships/tags" Target="../tags/tag262.xml"/><Relationship Id="rId20" Type="http://schemas.openxmlformats.org/officeDocument/2006/relationships/tags" Target="../tags/tag266.xml"/><Relationship Id="rId29" Type="http://schemas.openxmlformats.org/officeDocument/2006/relationships/tags" Target="../tags/tag275.xml"/><Relationship Id="rId1" Type="http://schemas.openxmlformats.org/officeDocument/2006/relationships/vmlDrawing" Target="../drawings/vmlDrawing17.v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24" Type="http://schemas.openxmlformats.org/officeDocument/2006/relationships/tags" Target="../tags/tag270.xml"/><Relationship Id="rId32" Type="http://schemas.openxmlformats.org/officeDocument/2006/relationships/tags" Target="../tags/tag278.xml"/><Relationship Id="rId37" Type="http://schemas.openxmlformats.org/officeDocument/2006/relationships/oleObject" Target="../embeddings/oleObject21.bin"/><Relationship Id="rId5" Type="http://schemas.openxmlformats.org/officeDocument/2006/relationships/tags" Target="../tags/tag251.xml"/><Relationship Id="rId15" Type="http://schemas.openxmlformats.org/officeDocument/2006/relationships/tags" Target="../tags/tag261.xml"/><Relationship Id="rId23" Type="http://schemas.openxmlformats.org/officeDocument/2006/relationships/tags" Target="../tags/tag269.xml"/><Relationship Id="rId28" Type="http://schemas.openxmlformats.org/officeDocument/2006/relationships/tags" Target="../tags/tag274.xml"/><Relationship Id="rId36" Type="http://schemas.openxmlformats.org/officeDocument/2006/relationships/image" Target="../media/image7.emf"/><Relationship Id="rId10" Type="http://schemas.openxmlformats.org/officeDocument/2006/relationships/tags" Target="../tags/tag256.xml"/><Relationship Id="rId19" Type="http://schemas.openxmlformats.org/officeDocument/2006/relationships/tags" Target="../tags/tag265.xml"/><Relationship Id="rId31" Type="http://schemas.openxmlformats.org/officeDocument/2006/relationships/tags" Target="../tags/tag277.xml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tags" Target="../tags/tag260.xml"/><Relationship Id="rId22" Type="http://schemas.openxmlformats.org/officeDocument/2006/relationships/tags" Target="../tags/tag268.xml"/><Relationship Id="rId27" Type="http://schemas.openxmlformats.org/officeDocument/2006/relationships/tags" Target="../tags/tag273.xml"/><Relationship Id="rId30" Type="http://schemas.openxmlformats.org/officeDocument/2006/relationships/tags" Target="../tags/tag276.xml"/><Relationship Id="rId35" Type="http://schemas.openxmlformats.org/officeDocument/2006/relationships/oleObject" Target="../embeddings/oleObject2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tags" Target="../tags/tag291.xml"/><Relationship Id="rId18" Type="http://schemas.openxmlformats.org/officeDocument/2006/relationships/tags" Target="../tags/tag296.xml"/><Relationship Id="rId26" Type="http://schemas.openxmlformats.org/officeDocument/2006/relationships/oleObject" Target="../embeddings/oleObject22.bin"/><Relationship Id="rId3" Type="http://schemas.openxmlformats.org/officeDocument/2006/relationships/tags" Target="../tags/tag281.xml"/><Relationship Id="rId21" Type="http://schemas.openxmlformats.org/officeDocument/2006/relationships/tags" Target="../tags/tag299.xml"/><Relationship Id="rId7" Type="http://schemas.openxmlformats.org/officeDocument/2006/relationships/tags" Target="../tags/tag285.xml"/><Relationship Id="rId12" Type="http://schemas.openxmlformats.org/officeDocument/2006/relationships/tags" Target="../tags/tag290.xml"/><Relationship Id="rId17" Type="http://schemas.openxmlformats.org/officeDocument/2006/relationships/tags" Target="../tags/tag295.xml"/><Relationship Id="rId25" Type="http://schemas.openxmlformats.org/officeDocument/2006/relationships/slideLayout" Target="../slideLayouts/slideLayout17.xml"/><Relationship Id="rId2" Type="http://schemas.openxmlformats.org/officeDocument/2006/relationships/tags" Target="../tags/tag280.xml"/><Relationship Id="rId16" Type="http://schemas.openxmlformats.org/officeDocument/2006/relationships/tags" Target="../tags/tag294.xml"/><Relationship Id="rId20" Type="http://schemas.openxmlformats.org/officeDocument/2006/relationships/tags" Target="../tags/tag298.xml"/><Relationship Id="rId29" Type="http://schemas.openxmlformats.org/officeDocument/2006/relationships/image" Target="../media/image15.emf"/><Relationship Id="rId1" Type="http://schemas.openxmlformats.org/officeDocument/2006/relationships/vmlDrawing" Target="../drawings/vmlDrawing18.vml"/><Relationship Id="rId6" Type="http://schemas.openxmlformats.org/officeDocument/2006/relationships/tags" Target="../tags/tag284.xml"/><Relationship Id="rId11" Type="http://schemas.openxmlformats.org/officeDocument/2006/relationships/tags" Target="../tags/tag289.xml"/><Relationship Id="rId24" Type="http://schemas.openxmlformats.org/officeDocument/2006/relationships/tags" Target="../tags/tag302.xml"/><Relationship Id="rId5" Type="http://schemas.openxmlformats.org/officeDocument/2006/relationships/tags" Target="../tags/tag283.xml"/><Relationship Id="rId15" Type="http://schemas.openxmlformats.org/officeDocument/2006/relationships/tags" Target="../tags/tag293.xml"/><Relationship Id="rId23" Type="http://schemas.openxmlformats.org/officeDocument/2006/relationships/tags" Target="../tags/tag301.xml"/><Relationship Id="rId28" Type="http://schemas.openxmlformats.org/officeDocument/2006/relationships/oleObject" Target="../embeddings/oleObject23.bin"/><Relationship Id="rId10" Type="http://schemas.openxmlformats.org/officeDocument/2006/relationships/tags" Target="../tags/tag288.xml"/><Relationship Id="rId19" Type="http://schemas.openxmlformats.org/officeDocument/2006/relationships/tags" Target="../tags/tag297.xml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tags" Target="../tags/tag292.xml"/><Relationship Id="rId22" Type="http://schemas.openxmlformats.org/officeDocument/2006/relationships/tags" Target="../tags/tag300.xml"/><Relationship Id="rId27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tags" Target="../tags/tag314.xml"/><Relationship Id="rId18" Type="http://schemas.openxmlformats.org/officeDocument/2006/relationships/slideLayout" Target="../slideLayouts/slideLayout17.xml"/><Relationship Id="rId3" Type="http://schemas.openxmlformats.org/officeDocument/2006/relationships/tags" Target="../tags/tag304.xml"/><Relationship Id="rId21" Type="http://schemas.openxmlformats.org/officeDocument/2006/relationships/oleObject" Target="../embeddings/oleObject25.bin"/><Relationship Id="rId7" Type="http://schemas.openxmlformats.org/officeDocument/2006/relationships/tags" Target="../tags/tag308.xml"/><Relationship Id="rId12" Type="http://schemas.openxmlformats.org/officeDocument/2006/relationships/tags" Target="../tags/tag313.xml"/><Relationship Id="rId17" Type="http://schemas.openxmlformats.org/officeDocument/2006/relationships/tags" Target="../tags/tag318.xml"/><Relationship Id="rId2" Type="http://schemas.openxmlformats.org/officeDocument/2006/relationships/tags" Target="../tags/tag303.xml"/><Relationship Id="rId16" Type="http://schemas.openxmlformats.org/officeDocument/2006/relationships/tags" Target="../tags/tag317.xml"/><Relationship Id="rId20" Type="http://schemas.openxmlformats.org/officeDocument/2006/relationships/image" Target="../media/image7.emf"/><Relationship Id="rId1" Type="http://schemas.openxmlformats.org/officeDocument/2006/relationships/vmlDrawing" Target="../drawings/vmlDrawing19.v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5" Type="http://schemas.openxmlformats.org/officeDocument/2006/relationships/tags" Target="../tags/tag306.xml"/><Relationship Id="rId15" Type="http://schemas.openxmlformats.org/officeDocument/2006/relationships/tags" Target="../tags/tag316.xml"/><Relationship Id="rId10" Type="http://schemas.openxmlformats.org/officeDocument/2006/relationships/tags" Target="../tags/tag311.xml"/><Relationship Id="rId19" Type="http://schemas.openxmlformats.org/officeDocument/2006/relationships/oleObject" Target="../embeddings/oleObject24.bin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tags" Target="../tags/tag315.xml"/><Relationship Id="rId22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sys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vmlDrawing" Target="../drawings/vmlDrawing6.vml"/><Relationship Id="rId6" Type="http://schemas.openxmlformats.org/officeDocument/2006/relationships/tags" Target="../tags/tag34.xml"/><Relationship Id="rId11" Type="http://schemas.openxmlformats.org/officeDocument/2006/relationships/oleObject" Target="../embeddings/oleObject6.bin"/><Relationship Id="rId5" Type="http://schemas.openxmlformats.org/officeDocument/2006/relationships/tags" Target="../tags/tag33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32.xml"/><Relationship Id="rId9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41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40.xml"/><Relationship Id="rId9" Type="http://schemas.openxmlformats.org/officeDocument/2006/relationships/tags" Target="../tags/tag4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47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46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51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50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9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4.emf"/><Relationship Id="rId2" Type="http://schemas.openxmlformats.org/officeDocument/2006/relationships/tags" Target="../tags/tag54.xml"/><Relationship Id="rId1" Type="http://schemas.openxmlformats.org/officeDocument/2006/relationships/vmlDrawing" Target="../drawings/vmlDrawing9.vml"/><Relationship Id="rId6" Type="http://schemas.openxmlformats.org/officeDocument/2006/relationships/tags" Target="../tags/tag58.xml"/><Relationship Id="rId11" Type="http://schemas.openxmlformats.org/officeDocument/2006/relationships/oleObject" Target="../embeddings/oleObject9.bin"/><Relationship Id="rId5" Type="http://schemas.openxmlformats.org/officeDocument/2006/relationships/tags" Target="../tags/tag57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56.xml"/><Relationship Id="rId9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slideLayout" Target="../slideLayouts/slideLayout1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5" Type="http://schemas.openxmlformats.org/officeDocument/2006/relationships/tags" Target="../tags/tag65.xml"/><Relationship Id="rId10" Type="http://schemas.openxmlformats.org/officeDocument/2006/relationships/tags" Target="../tags/tag70.xml"/><Relationship Id="rId4" Type="http://schemas.openxmlformats.org/officeDocument/2006/relationships/tags" Target="../tags/tag64.xml"/><Relationship Id="rId9" Type="http://schemas.openxmlformats.org/officeDocument/2006/relationships/tags" Target="../tags/tag6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2" Type="http://schemas.openxmlformats.org/officeDocument/2006/relationships/tags" Target="../tags/tag73.xml"/><Relationship Id="rId16" Type="http://schemas.openxmlformats.org/officeDocument/2006/relationships/notesSlide" Target="../notesSlides/notesSlide9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slideLayout" Target="../slideLayouts/slideLayout13.xml"/><Relationship Id="rId10" Type="http://schemas.openxmlformats.org/officeDocument/2006/relationships/tags" Target="../tags/tag81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7" name="Rectangle 10"/>
          <p:cNvSpPr>
            <a:spLocks noChangeArrowheads="1"/>
          </p:cNvSpPr>
          <p:nvPr/>
        </p:nvSpPr>
        <p:spPr bwMode="gray">
          <a:xfrm>
            <a:off x="0" y="2325688"/>
            <a:ext cx="8961438" cy="147637"/>
          </a:xfrm>
          <a:prstGeom prst="rect">
            <a:avLst/>
          </a:prstGeom>
          <a:solidFill>
            <a:srgbClr val="345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200">
              <a:latin typeface="Arial" charset="0"/>
              <a:cs typeface="Arial" charset="0"/>
            </a:endParaRPr>
          </a:p>
        </p:txBody>
      </p:sp>
      <p:graphicFrame>
        <p:nvGraphicFramePr>
          <p:cNvPr id="668674" name="Rectangle 9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424962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27" name="think-cell Slide" r:id="rId8" imgW="0" imgH="0" progId="TCLayout.ActiveDocument.1">
                  <p:embed/>
                </p:oleObj>
              </mc:Choice>
              <mc:Fallback>
                <p:oleObj name="think-cell Slide" r:id="rId8" imgW="0" imgH="0" progId="TCLayout.ActiveDocument.1">
                  <p:embed/>
                  <p:pic>
                    <p:nvPicPr>
                      <p:cNvPr id="0" name="Rectangle 9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8675" name="Rectangle 54"/>
          <p:cNvSpPr>
            <a:spLocks noGrp="1" noChangeArrowheads="1"/>
          </p:cNvSpPr>
          <p:nvPr>
            <p:ph type="ctrTitle" idx="4294967295"/>
            <p:custDataLst>
              <p:tags r:id="rId3"/>
            </p:custDataLst>
          </p:nvPr>
        </p:nvSpPr>
        <p:spPr bwMode="gray">
          <a:xfrm>
            <a:off x="374650" y="804863"/>
            <a:ext cx="7618413" cy="942975"/>
          </a:xfrm>
        </p:spPr>
        <p:txBody>
          <a:bodyPr lIns="89611" tIns="44806" rIns="89611" bIns="44806" anchor="b"/>
          <a:lstStyle/>
          <a:p>
            <a:pPr eaLnBrk="1" hangingPunct="1"/>
            <a:r>
              <a:rPr lang="en-US" altLang="zh-CN" sz="2800">
                <a:ea typeface="SimSun" pitchFamily="2" charset="-122"/>
              </a:rPr>
              <a:t>Regional Transit System:</a:t>
            </a:r>
            <a:r>
              <a:rPr lang="en-US" altLang="zh-CN" sz="2800" b="0">
                <a:ea typeface="SimSun" pitchFamily="2" charset="-122"/>
              </a:rPr>
              <a:t> </a:t>
            </a:r>
            <a:r>
              <a:rPr lang="en-US" altLang="ko-KR" sz="2800" b="0">
                <a:ea typeface="Gulim" pitchFamily="34" charset="-127"/>
              </a:rPr>
              <a:t/>
            </a:r>
            <a:br>
              <a:rPr lang="en-US" altLang="ko-KR" sz="2800" b="0">
                <a:ea typeface="Gulim" pitchFamily="34" charset="-127"/>
              </a:rPr>
            </a:br>
            <a:r>
              <a:rPr lang="en-US" altLang="zh-CN" sz="2800" b="0">
                <a:ea typeface="SimSun" pitchFamily="2" charset="-122"/>
              </a:rPr>
              <a:t>Return on Investment Assessment</a:t>
            </a:r>
          </a:p>
        </p:txBody>
      </p:sp>
      <p:sp>
        <p:nvSpPr>
          <p:cNvPr id="668681" name="Rectangle 5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74650" y="1799452"/>
            <a:ext cx="7618413" cy="36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11" tIns="44806" rIns="89611" bIns="44806" anchor="b">
            <a:spAutoFit/>
          </a:bodyPr>
          <a:lstStyle>
            <a:lvl1pPr eaLnBrk="0" hangingPunct="0">
              <a:defRPr sz="2400" b="1">
                <a:solidFill>
                  <a:schemeClr val="tx2"/>
                </a:solidFill>
                <a:latin typeface="Arial" charset="0"/>
              </a:defRPr>
            </a:lvl1pPr>
            <a:lvl2pPr eaLnBrk="0" hangingPunct="0">
              <a:defRPr sz="2400" b="1">
                <a:solidFill>
                  <a:schemeClr val="tx2"/>
                </a:solidFill>
                <a:latin typeface="Arial" charset="0"/>
              </a:defRPr>
            </a:lvl2pPr>
            <a:lvl3pPr eaLnBrk="0" hangingPunct="0">
              <a:defRPr sz="2400" b="1">
                <a:solidFill>
                  <a:schemeClr val="tx2"/>
                </a:solidFill>
                <a:latin typeface="Arial" charset="0"/>
              </a:defRPr>
            </a:lvl3pPr>
            <a:lvl4pPr eaLnBrk="0" hangingPunct="0">
              <a:defRPr sz="2400" b="1">
                <a:solidFill>
                  <a:schemeClr val="tx2"/>
                </a:solidFill>
                <a:latin typeface="Arial" charset="0"/>
              </a:defRPr>
            </a:lvl4pPr>
            <a:lvl5pPr eaLnBrk="0" hangingPunct="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1800" b="0" dirty="0" smtClean="0">
                <a:ea typeface="SimSun" pitchFamily="2" charset="-122"/>
              </a:rPr>
              <a:t>March 2013</a:t>
            </a:r>
            <a:endParaRPr lang="en-US" altLang="zh-CN" sz="1800" b="0" dirty="0">
              <a:ea typeface="SimSun" pitchFamily="2" charset="-122"/>
            </a:endParaRPr>
          </a:p>
        </p:txBody>
      </p:sp>
      <p:pic>
        <p:nvPicPr>
          <p:cNvPr id="668684" name="Picture 13" descr="itascaproject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54025" y="279400"/>
            <a:ext cx="22145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69263" y="87313"/>
            <a:ext cx="746125" cy="182562"/>
          </a:xfrm>
        </p:spPr>
        <p:txBody>
          <a:bodyPr/>
          <a:lstStyle/>
          <a:p>
            <a:pPr>
              <a:defRPr/>
            </a:pPr>
            <a:fld id="{4EAAD71E-031C-41C6-8724-7385841476A1}" type="slidenum">
              <a:rPr lang="ko-KR" altLang="en-US"/>
              <a:pPr>
                <a:defRPr/>
              </a:pPr>
              <a:t>9</a:t>
            </a:fld>
            <a:r>
              <a:rPr lang="en-US" altLang="ko-KR"/>
              <a:t> </a:t>
            </a:r>
            <a:endParaRPr lang="en-US" altLang="ko-KR" dirty="0"/>
          </a:p>
        </p:txBody>
      </p:sp>
      <p:graphicFrame>
        <p:nvGraphicFramePr>
          <p:cNvPr id="960514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578172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6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0515" name="Rectang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149225" y="661988"/>
            <a:ext cx="8066088" cy="369332"/>
          </a:xfrm>
        </p:spPr>
        <p:txBody>
          <a:bodyPr/>
          <a:lstStyle/>
          <a:p>
            <a:r>
              <a:rPr lang="en-US" dirty="0" smtClean="0"/>
              <a:t>Current Regional </a:t>
            </a:r>
            <a:r>
              <a:rPr lang="en-US" dirty="0"/>
              <a:t>Transit </a:t>
            </a:r>
            <a:r>
              <a:rPr lang="en-US" dirty="0" smtClean="0"/>
              <a:t>System Commitments</a:t>
            </a:r>
            <a:endParaRPr lang="en-US" dirty="0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8069263" y="6508297"/>
            <a:ext cx="746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D72574A-3FEF-4E4F-8DD4-F0ED1B79D62D}" type="slidenum">
              <a:rPr lang="ko-KR" altLang="en-US" smtClean="0"/>
              <a:pPr>
                <a:defRPr/>
              </a:pPr>
              <a:t>9</a:t>
            </a:fld>
            <a:r>
              <a:rPr lang="en-US" altLang="ko-KR" smtClean="0"/>
              <a:t> </a:t>
            </a:r>
            <a:endParaRPr lang="en-US" altLang="ko-K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6" y="1054156"/>
            <a:ext cx="7393895" cy="5545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5" y="661988"/>
            <a:ext cx="8066088" cy="369332"/>
          </a:xfrm>
        </p:spPr>
        <p:txBody>
          <a:bodyPr/>
          <a:lstStyle/>
          <a:p>
            <a:r>
              <a:rPr lang="en-US" dirty="0" smtClean="0"/>
              <a:t>Proposed Regional Transit System – 2030</a:t>
            </a:r>
            <a:endParaRPr lang="en-US" dirty="0"/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6386513" y="1447800"/>
            <a:ext cx="2419350" cy="4241497"/>
            <a:chOff x="4023" y="1479"/>
            <a:chExt cx="1524" cy="1838"/>
          </a:xfrm>
        </p:grpSpPr>
        <p:sp>
          <p:nvSpPr>
            <p:cNvPr id="10" name="AutoShap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4023" y="3085"/>
              <a:ext cx="1524" cy="1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0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7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4023" y="1479"/>
              <a:ext cx="1524" cy="1838"/>
              <a:chOff x="3975" y="1479"/>
              <a:chExt cx="1524" cy="1838"/>
            </a:xfrm>
          </p:grpSpPr>
          <p:sp>
            <p:nvSpPr>
              <p:cNvPr id="12" name="AutoShape 8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gray">
              <a:xfrm>
                <a:off x="3975" y="1479"/>
                <a:ext cx="1524" cy="1838"/>
              </a:xfrm>
              <a:prstGeom prst="roundRect">
                <a:avLst>
                  <a:gd name="adj" fmla="val 10519"/>
                </a:avLst>
              </a:prstGeom>
              <a:solidFill>
                <a:schemeClr val="hlink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4065" y="1581"/>
                <a:ext cx="1345" cy="16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895350">
                  <a:buClr>
                    <a:schemeClr val="tx2"/>
                  </a:buClr>
                  <a:defRPr sz="1600">
                    <a:solidFill>
                      <a:srgbClr val="000000"/>
                    </a:solidFill>
                    <a:latin typeface="Arial" charset="0"/>
                  </a:defRPr>
                </a:lvl1pPr>
                <a:lvl2pPr marL="193675" indent="-192088" defTabSz="895350"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600">
                    <a:solidFill>
                      <a:srgbClr val="000000"/>
                    </a:solidFill>
                    <a:latin typeface="Arial" charset="0"/>
                  </a:defRPr>
                </a:lvl2pPr>
                <a:lvl3pPr marL="457200" indent="-261938" defTabSz="895350"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600">
                    <a:solidFill>
                      <a:srgbClr val="000000"/>
                    </a:solidFill>
                    <a:latin typeface="Arial" charset="0"/>
                  </a:defRPr>
                </a:lvl3pPr>
                <a:lvl4pPr marL="614363" indent="-155575" defTabSz="895350"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600">
                    <a:solidFill>
                      <a:srgbClr val="000000"/>
                    </a:solidFill>
                    <a:latin typeface="Arial" charset="0"/>
                  </a:defRPr>
                </a:lvl4pPr>
                <a:lvl5pPr marL="746125" indent="-130175" defTabSz="895350"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rgbClr val="000000"/>
                    </a:solidFill>
                    <a:latin typeface="Arial" charset="0"/>
                  </a:defRPr>
                </a:lvl5pPr>
                <a:lvl6pPr marL="12033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rgbClr val="000000"/>
                    </a:solidFill>
                    <a:latin typeface="Arial" charset="0"/>
                  </a:defRPr>
                </a:lvl6pPr>
                <a:lvl7pPr marL="16605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rgbClr val="000000"/>
                    </a:solidFill>
                    <a:latin typeface="Arial" charset="0"/>
                  </a:defRPr>
                </a:lvl7pPr>
                <a:lvl8pPr marL="21177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rgbClr val="000000"/>
                    </a:solidFill>
                    <a:latin typeface="Arial" charset="0"/>
                  </a:defRPr>
                </a:lvl8pPr>
                <a:lvl9pPr marL="25749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dirty="0"/>
                  <a:t>A regional transit system in the Minneapolis – St. Paul Metro area includes:</a:t>
                </a:r>
              </a:p>
              <a:p>
                <a:pPr lvl="1">
                  <a:spcBef>
                    <a:spcPct val="50000"/>
                  </a:spcBef>
                </a:pPr>
                <a:r>
                  <a:rPr lang="en-US" dirty="0" smtClean="0"/>
                  <a:t>1% per year bus service expansion</a:t>
                </a:r>
              </a:p>
              <a:p>
                <a:pPr lvl="1">
                  <a:spcBef>
                    <a:spcPct val="50000"/>
                  </a:spcBef>
                </a:pPr>
                <a:r>
                  <a:rPr lang="en-US" dirty="0" smtClean="0"/>
                  <a:t>Addition of nine arterial </a:t>
                </a:r>
                <a:r>
                  <a:rPr lang="en-US" dirty="0" err="1" smtClean="0"/>
                  <a:t>BRTs</a:t>
                </a:r>
                <a:endParaRPr lang="en-US" dirty="0" smtClean="0"/>
              </a:p>
              <a:p>
                <a:pPr lvl="1">
                  <a:spcBef>
                    <a:spcPct val="50000"/>
                  </a:spcBef>
                </a:pPr>
                <a:r>
                  <a:rPr lang="en-US" dirty="0" smtClean="0"/>
                  <a:t>Four </a:t>
                </a:r>
                <a:r>
                  <a:rPr lang="en-US" dirty="0" err="1"/>
                  <a:t>BRT</a:t>
                </a:r>
                <a:r>
                  <a:rPr lang="en-US" dirty="0"/>
                  <a:t> lines</a:t>
                </a:r>
              </a:p>
              <a:p>
                <a:pPr lvl="1">
                  <a:spcBef>
                    <a:spcPct val="50000"/>
                  </a:spcBef>
                </a:pPr>
                <a:r>
                  <a:rPr lang="en-US" dirty="0" smtClean="0"/>
                  <a:t>Total of five </a:t>
                </a:r>
                <a:r>
                  <a:rPr lang="en-US" dirty="0" err="1" smtClean="0"/>
                  <a:t>LRT</a:t>
                </a:r>
                <a:r>
                  <a:rPr lang="en-US" dirty="0" smtClean="0"/>
                  <a:t> lines</a:t>
                </a:r>
              </a:p>
              <a:p>
                <a:pPr marL="0" lvl="1" indent="1588">
                  <a:spcBef>
                    <a:spcPct val="50000"/>
                  </a:spcBef>
                  <a:buFont typeface="Arial" charset="0"/>
                  <a:buNone/>
                </a:pPr>
                <a:r>
                  <a:rPr lang="en-US" dirty="0" smtClean="0"/>
                  <a:t>Mode </a:t>
                </a:r>
                <a:r>
                  <a:rPr lang="en-US" dirty="0"/>
                  <a:t>and alignment for each corridor are still being determined</a:t>
                </a:r>
              </a:p>
            </p:txBody>
          </p:sp>
        </p:grpSp>
      </p:grpSp>
      <p:sp>
        <p:nvSpPr>
          <p:cNvPr id="14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19063" y="6519863"/>
            <a:ext cx="8610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563563" indent="-563563" defTabSz="895350">
              <a:tabLst>
                <a:tab pos="5175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31875" defTabSz="895350">
              <a:tabLst>
                <a:tab pos="5175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17613" defTabSz="895350">
              <a:tabLst>
                <a:tab pos="5175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04938" defTabSz="895350">
              <a:tabLst>
                <a:tab pos="5175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92288" defTabSz="895350">
              <a:tabLst>
                <a:tab pos="5175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tabLst>
                <a:tab pos="5175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tabLst>
                <a:tab pos="5175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tabLst>
                <a:tab pos="5175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tabLst>
                <a:tab pos="5175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	Source:	</a:t>
            </a:r>
            <a:r>
              <a:rPr lang="en-US" sz="1000">
                <a:latin typeface="Arial" charset="0"/>
              </a:rPr>
              <a:t>The Twin Cities Metropolitan Council's 2030 Transitway Plan featuring commuter rail, light rail, bus rapid transit and improved bus corridors. </a:t>
            </a: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 bwMode="auto">
          <a:xfrm>
            <a:off x="8069263" y="6508297"/>
            <a:ext cx="746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D72574A-3FEF-4E4F-8DD4-F0ED1B79D62D}" type="slidenum">
              <a:rPr lang="ko-KR" altLang="en-US" smtClean="0"/>
              <a:pPr>
                <a:defRPr/>
              </a:pPr>
              <a:t>10</a:t>
            </a:fld>
            <a:r>
              <a:rPr lang="en-US" altLang="ko-KR" smtClean="0"/>
              <a:t> </a:t>
            </a:r>
            <a:endParaRPr lang="en-US" altLang="ko-KR" dirty="0"/>
          </a:p>
        </p:txBody>
      </p:sp>
      <p:pic>
        <p:nvPicPr>
          <p:cNvPr id="9779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2" y="1357559"/>
            <a:ext cx="6132167" cy="457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3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069263" y="87313"/>
            <a:ext cx="746125" cy="182562"/>
          </a:xfrm>
        </p:spPr>
        <p:txBody>
          <a:bodyPr/>
          <a:lstStyle/>
          <a:p>
            <a:pPr>
              <a:defRPr/>
            </a:pPr>
            <a:fld id="{559E9386-C6E3-4A5E-B6D4-12DA7D326580}" type="slidenum">
              <a:rPr lang="ko-KR" altLang="en-US"/>
              <a:pPr>
                <a:defRPr/>
              </a:pPr>
              <a:t>11</a:t>
            </a:fld>
            <a:r>
              <a:rPr lang="en-US" altLang="ko-KR"/>
              <a:t> </a:t>
            </a:r>
            <a:endParaRPr lang="en-US" altLang="ko-KR" dirty="0"/>
          </a:p>
        </p:txBody>
      </p:sp>
      <p:sp>
        <p:nvSpPr>
          <p:cNvPr id="870404" name="Text Placeholder 12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447675" y="1376363"/>
            <a:ext cx="8066088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11" tIns="44806" rIns="89611" bIns="4480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367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108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6797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1369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5941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0513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5085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0" hangingPunct="0">
              <a:spcBef>
                <a:spcPts val="300"/>
              </a:spcBef>
              <a:buClr>
                <a:srgbClr val="345A8A"/>
              </a:buClr>
              <a:buFont typeface="Arial" charset="0"/>
              <a:buNone/>
            </a:pPr>
            <a:r>
              <a:rPr lang="en-US" altLang="ko-KR" sz="20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A few well-established metrics focused on transportation, safety, and health were incorporated as direct impacts:  </a:t>
            </a:r>
            <a:endParaRPr lang="en-US" altLang="ko-KR" sz="210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  <a:p>
            <a:pPr lvl="1" eaLnBrk="0" hangingPunct="0">
              <a:spcBef>
                <a:spcPts val="300"/>
              </a:spcBef>
              <a:buClr>
                <a:srgbClr val="345A8A"/>
              </a:buClr>
              <a:buFont typeface="Arial" charset="0"/>
              <a:buAutoNum type="arabicPeriod"/>
            </a:pPr>
            <a:endParaRPr lang="en-US" altLang="ko-KR" sz="210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  <a:p>
            <a:pPr lvl="1" eaLnBrk="0" hangingPunct="0">
              <a:spcBef>
                <a:spcPts val="300"/>
              </a:spcBef>
              <a:buClr>
                <a:srgbClr val="345A8A"/>
              </a:buClr>
              <a:buFont typeface="Arial" charset="0"/>
              <a:buAutoNum type="arabicPeriod"/>
            </a:pPr>
            <a:r>
              <a:rPr lang="en-US" altLang="ko-KR" sz="21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Vehicle operating costs</a:t>
            </a:r>
          </a:p>
          <a:p>
            <a:pPr lvl="1" eaLnBrk="0" hangingPunct="0">
              <a:spcBef>
                <a:spcPts val="300"/>
              </a:spcBef>
              <a:buClr>
                <a:srgbClr val="345A8A"/>
              </a:buClr>
              <a:buFont typeface="Arial" charset="0"/>
              <a:buAutoNum type="arabicPeriod"/>
            </a:pPr>
            <a:r>
              <a:rPr lang="en-US" altLang="ko-KR" sz="21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Travel times and travel reliability</a:t>
            </a:r>
          </a:p>
          <a:p>
            <a:pPr lvl="1" eaLnBrk="0" hangingPunct="0">
              <a:spcBef>
                <a:spcPts val="300"/>
              </a:spcBef>
              <a:buClr>
                <a:srgbClr val="345A8A"/>
              </a:buClr>
              <a:buFont typeface="Arial" charset="0"/>
              <a:buAutoNum type="arabicPeriod"/>
            </a:pPr>
            <a:r>
              <a:rPr lang="en-US" altLang="ko-KR" sz="21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Shippers and logistics costs</a:t>
            </a:r>
          </a:p>
          <a:p>
            <a:pPr lvl="1" eaLnBrk="0" hangingPunct="0">
              <a:spcBef>
                <a:spcPts val="300"/>
              </a:spcBef>
              <a:buClr>
                <a:srgbClr val="345A8A"/>
              </a:buClr>
              <a:buFont typeface="Arial" charset="0"/>
              <a:buAutoNum type="arabicPeriod"/>
            </a:pPr>
            <a:r>
              <a:rPr lang="en-US" altLang="ko-KR" sz="21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Emissions </a:t>
            </a:r>
          </a:p>
          <a:p>
            <a:pPr lvl="1" eaLnBrk="0" hangingPunct="0">
              <a:spcBef>
                <a:spcPts val="300"/>
              </a:spcBef>
              <a:buClr>
                <a:srgbClr val="345A8A"/>
              </a:buClr>
              <a:buFont typeface="Arial" charset="0"/>
              <a:buAutoNum type="arabicPeriod"/>
            </a:pPr>
            <a:r>
              <a:rPr lang="en-US" altLang="ko-KR" sz="21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Safety costs</a:t>
            </a:r>
          </a:p>
          <a:p>
            <a:pPr lvl="1" eaLnBrk="0" hangingPunct="0">
              <a:spcBef>
                <a:spcPts val="300"/>
              </a:spcBef>
              <a:buClr>
                <a:srgbClr val="345A8A"/>
              </a:buClr>
              <a:buFont typeface="Arial" charset="0"/>
              <a:buAutoNum type="arabicPeriod"/>
            </a:pPr>
            <a:r>
              <a:rPr lang="en-US" altLang="ko-KR" sz="21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Road pavement conditions</a:t>
            </a:r>
          </a:p>
          <a:p>
            <a:pPr eaLnBrk="0" hangingPunct="0">
              <a:spcBef>
                <a:spcPts val="300"/>
              </a:spcBef>
              <a:buClr>
                <a:srgbClr val="345A8A"/>
              </a:buClr>
              <a:buFont typeface="Georgia" pitchFamily="18" charset="0"/>
              <a:buChar char="•"/>
            </a:pPr>
            <a:endParaRPr lang="en-US" altLang="ko-KR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  <a:p>
            <a:pPr eaLnBrk="0" hangingPunct="0">
              <a:spcBef>
                <a:spcPts val="300"/>
              </a:spcBef>
              <a:buClr>
                <a:srgbClr val="345A8A"/>
              </a:buClr>
            </a:pPr>
            <a:r>
              <a:rPr lang="en-US" altLang="ko-KR" sz="20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We worked with the Metropolitan Council to develop costs for each scenario: capital + operations &amp; maintenance</a:t>
            </a:r>
            <a:r>
              <a:rPr lang="en-US" altLang="ko-KR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 </a:t>
            </a:r>
          </a:p>
          <a:p>
            <a:pPr eaLnBrk="0" hangingPunct="0">
              <a:spcBef>
                <a:spcPts val="300"/>
              </a:spcBef>
              <a:buClr>
                <a:srgbClr val="345A8A"/>
              </a:buClr>
            </a:pPr>
            <a:endParaRPr lang="en-US" altLang="ko-KR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  <a:p>
            <a:pPr eaLnBrk="0" hangingPunct="0">
              <a:spcBef>
                <a:spcPts val="300"/>
              </a:spcBef>
              <a:buClr>
                <a:srgbClr val="345A8A"/>
              </a:buClr>
            </a:pPr>
            <a:endParaRPr lang="en-US" altLang="ko-KR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962563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49225" y="661988"/>
            <a:ext cx="8066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b="1">
                <a:solidFill>
                  <a:schemeClr val="tx2"/>
                </a:solidFill>
                <a:latin typeface="Arial" charset="0"/>
              </a:defRPr>
            </a:lvl1pPr>
            <a:lvl2pPr eaLnBrk="0" hangingPunct="0">
              <a:defRPr sz="2400" b="1">
                <a:solidFill>
                  <a:schemeClr val="tx2"/>
                </a:solidFill>
                <a:latin typeface="Arial" charset="0"/>
              </a:defRPr>
            </a:lvl2pPr>
            <a:lvl3pPr eaLnBrk="0" hangingPunct="0">
              <a:defRPr sz="2400" b="1">
                <a:solidFill>
                  <a:schemeClr val="tx2"/>
                </a:solidFill>
                <a:latin typeface="Arial" charset="0"/>
              </a:defRPr>
            </a:lvl3pPr>
            <a:lvl4pPr eaLnBrk="0" hangingPunct="0">
              <a:defRPr sz="2400" b="1">
                <a:solidFill>
                  <a:schemeClr val="tx2"/>
                </a:solidFill>
                <a:latin typeface="Arial" charset="0"/>
              </a:defRPr>
            </a:lvl4pPr>
            <a:lvl5pPr eaLnBrk="0" hangingPunct="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/>
              <a:t>We calculated six kinds of direct impacts	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069263" y="6508297"/>
            <a:ext cx="746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D72574A-3FEF-4E4F-8DD4-F0ED1B79D62D}" type="slidenum">
              <a:rPr lang="ko-KR" altLang="en-US" smtClean="0"/>
              <a:pPr>
                <a:defRPr/>
              </a:pPr>
              <a:t>11</a:t>
            </a:fld>
            <a:r>
              <a:rPr lang="en-US" altLang="ko-KR" smtClean="0"/>
              <a:t> 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069263" y="87313"/>
            <a:ext cx="746125" cy="182562"/>
          </a:xfrm>
        </p:spPr>
        <p:txBody>
          <a:bodyPr/>
          <a:lstStyle/>
          <a:p>
            <a:pPr>
              <a:defRPr/>
            </a:pPr>
            <a:fld id="{FBADB8CF-7834-4FB1-8AE5-21522258C2FD}" type="slidenum">
              <a:rPr lang="ko-KR" altLang="en-US"/>
              <a:pPr>
                <a:defRPr/>
              </a:pPr>
              <a:t>12</a:t>
            </a:fld>
            <a:r>
              <a:rPr lang="en-US" altLang="ko-KR"/>
              <a:t> </a:t>
            </a:r>
            <a:endParaRPr lang="en-US" altLang="ko-KR" dirty="0"/>
          </a:p>
        </p:txBody>
      </p:sp>
      <p:graphicFrame>
        <p:nvGraphicFramePr>
          <p:cNvPr id="964610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571906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693" name="think-cell Slide" r:id="rId45" imgW="270" imgH="270" progId="TCLayout.ActiveDocument.1">
                  <p:embed/>
                </p:oleObj>
              </mc:Choice>
              <mc:Fallback>
                <p:oleObj name="think-cell Slide" r:id="rId45" imgW="270" imgH="270" progId="TCLayout.ActiveDocument.1">
                  <p:embed/>
                  <p:pic>
                    <p:nvPicPr>
                      <p:cNvPr id="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4611" name="AutoShape 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809625" y="1689100"/>
            <a:ext cx="7673975" cy="3060700"/>
          </a:xfrm>
          <a:prstGeom prst="roundRect">
            <a:avLst>
              <a:gd name="adj" fmla="val 6884"/>
            </a:avLst>
          </a:prstGeom>
          <a:solidFill>
            <a:schemeClr val="hlink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4612" name="Title 1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 bwMode="gray">
          <a:xfrm>
            <a:off x="149225" y="661988"/>
            <a:ext cx="8066088" cy="365125"/>
          </a:xfrm>
        </p:spPr>
        <p:txBody>
          <a:bodyPr/>
          <a:lstStyle/>
          <a:p>
            <a:r>
              <a:rPr lang="en-US"/>
              <a:t>Direct Impacts – Results</a:t>
            </a:r>
          </a:p>
        </p:txBody>
      </p:sp>
      <p:sp>
        <p:nvSpPr>
          <p:cNvPr id="964613" name="McK Footnote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19063" y="5905500"/>
            <a:ext cx="7626350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403225" indent="-403225" defTabSz="895350">
              <a:tabLst>
                <a:tab pos="3413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31875" defTabSz="895350">
              <a:tabLst>
                <a:tab pos="3413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17613" defTabSz="895350">
              <a:tabLst>
                <a:tab pos="3413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04938" defTabSz="895350">
              <a:tabLst>
                <a:tab pos="3413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92288" defTabSz="895350">
              <a:tabLst>
                <a:tab pos="3413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tabLst>
                <a:tab pos="3413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tabLst>
                <a:tab pos="3413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tabLst>
                <a:tab pos="3413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tabLst>
                <a:tab pos="3413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200">
                <a:latin typeface="Arial" charset="0"/>
              </a:rPr>
              <a:t>	Note:	Benefits and operating and maintenance costs are calculated for 15-year period 2030-2045 for regional system, 2023-2045 for accelerated system.  All are reported in 2010 dollar</a:t>
            </a:r>
          </a:p>
          <a:p>
            <a:pPr>
              <a:spcBef>
                <a:spcPct val="20000"/>
              </a:spcBef>
            </a:pPr>
            <a:r>
              <a:rPr lang="en-US" sz="1200">
                <a:latin typeface="Arial" charset="0"/>
              </a:rPr>
              <a:t>*IRR = Internal Rate of Return, the discount rate often used in capital budgeting that makes the net present value of all cash flows from a particular project equal to zero</a:t>
            </a:r>
          </a:p>
        </p:txBody>
      </p:sp>
      <p:sp>
        <p:nvSpPr>
          <p:cNvPr id="964614" name="Rectangle 286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930275" y="2655888"/>
            <a:ext cx="857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chemeClr val="tx2"/>
                </a:solidFill>
              </a:rPr>
              <a:t>Scenario</a:t>
            </a:r>
          </a:p>
        </p:txBody>
      </p:sp>
      <p:sp>
        <p:nvSpPr>
          <p:cNvPr id="964615" name="Rectangle 286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829175" y="2346325"/>
            <a:ext cx="19224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chemeClr val="tx2"/>
                </a:solidFill>
              </a:rPr>
              <a:t>Total direct impacts</a:t>
            </a:r>
          </a:p>
        </p:txBody>
      </p:sp>
      <p:sp>
        <p:nvSpPr>
          <p:cNvPr id="964616" name="Text Placeholder 12"/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1350963" y="4130675"/>
            <a:ext cx="21812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5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661988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9318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1176338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6335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0907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5479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0051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lvl="1">
              <a:buFont typeface="Arial" charset="0"/>
              <a:buNone/>
            </a:pPr>
            <a:r>
              <a:rPr lang="en-US"/>
              <a:t>2030 Plan with growth near stations</a:t>
            </a:r>
          </a:p>
        </p:txBody>
      </p:sp>
      <p:grpSp>
        <p:nvGrpSpPr>
          <p:cNvPr id="964617" name="Group 9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930275" y="4106863"/>
            <a:ext cx="336550" cy="361950"/>
            <a:chOff x="976" y="3377"/>
            <a:chExt cx="212" cy="228"/>
          </a:xfrm>
        </p:grpSpPr>
        <p:grpSp>
          <p:nvGrpSpPr>
            <p:cNvPr id="964618" name="Group 10"/>
            <p:cNvGrpSpPr>
              <a:grpSpLocks/>
            </p:cNvGrpSpPr>
            <p:nvPr>
              <p:custDataLst>
                <p:tags r:id="rId40"/>
              </p:custDataLst>
            </p:nvPr>
          </p:nvGrpSpPr>
          <p:grpSpPr bwMode="auto">
            <a:xfrm>
              <a:off x="1017" y="3419"/>
              <a:ext cx="113" cy="115"/>
              <a:chOff x="2585" y="1703"/>
              <a:chExt cx="123" cy="125"/>
            </a:xfrm>
          </p:grpSpPr>
          <p:sp>
            <p:nvSpPr>
              <p:cNvPr id="964619" name="Freeform 11"/>
              <p:cNvSpPr>
                <a:spLocks noChangeAspect="1"/>
              </p:cNvSpPr>
              <p:nvPr/>
            </p:nvSpPr>
            <p:spPr bwMode="gray">
              <a:xfrm>
                <a:off x="2585" y="1766"/>
                <a:ext cx="123" cy="1"/>
              </a:xfrm>
              <a:custGeom>
                <a:avLst/>
                <a:gdLst>
                  <a:gd name="T0" fmla="*/ 0 w 105"/>
                  <a:gd name="T1" fmla="*/ 0 h 1"/>
                  <a:gd name="T2" fmla="*/ 104 w 105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5" h="1">
                    <a:moveTo>
                      <a:pt x="0" y="0"/>
                    </a:moveTo>
                    <a:lnTo>
                      <a:pt x="104" y="0"/>
                    </a:lnTo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4620" name="Freeform 12"/>
              <p:cNvSpPr>
                <a:spLocks noChangeAspect="1"/>
              </p:cNvSpPr>
              <p:nvPr/>
            </p:nvSpPr>
            <p:spPr bwMode="gray">
              <a:xfrm>
                <a:off x="2646" y="1703"/>
                <a:ext cx="1" cy="125"/>
              </a:xfrm>
              <a:custGeom>
                <a:avLst/>
                <a:gdLst>
                  <a:gd name="T0" fmla="*/ 0 w 1"/>
                  <a:gd name="T1" fmla="*/ 0 h 105"/>
                  <a:gd name="T2" fmla="*/ 0 w 1"/>
                  <a:gd name="T3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05">
                    <a:moveTo>
                      <a:pt x="0" y="0"/>
                    </a:moveTo>
                    <a:lnTo>
                      <a:pt x="0" y="104"/>
                    </a:lnTo>
                  </a:path>
                </a:pathLst>
              </a:custGeom>
              <a:noFill/>
              <a:ln w="25400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7E0F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4621" name="Oval 13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gray">
            <a:xfrm>
              <a:off x="976" y="3491"/>
              <a:ext cx="212" cy="11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22353"/>
                    <a:invGamma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4622" name="Oval 1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gray">
            <a:xfrm>
              <a:off x="991" y="3377"/>
              <a:ext cx="183" cy="18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964623" name="Text Placeholder 12"/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1350962" y="3502025"/>
            <a:ext cx="18621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5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661988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9318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1176338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6335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0907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5479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0051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lvl="1">
              <a:buFont typeface="Arial" charset="0"/>
              <a:buNone/>
            </a:pPr>
            <a:r>
              <a:rPr lang="en-US"/>
              <a:t>Accelerated Regional Plan</a:t>
            </a:r>
          </a:p>
        </p:txBody>
      </p:sp>
      <p:grpSp>
        <p:nvGrpSpPr>
          <p:cNvPr id="964624" name="Group 1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930275" y="3478213"/>
            <a:ext cx="336550" cy="361950"/>
            <a:chOff x="976" y="3377"/>
            <a:chExt cx="212" cy="228"/>
          </a:xfrm>
        </p:grpSpPr>
        <p:grpSp>
          <p:nvGrpSpPr>
            <p:cNvPr id="964625" name="Group 17"/>
            <p:cNvGrpSpPr>
              <a:grpSpLocks/>
            </p:cNvGrpSpPr>
            <p:nvPr>
              <p:custDataLst>
                <p:tags r:id="rId37"/>
              </p:custDataLst>
            </p:nvPr>
          </p:nvGrpSpPr>
          <p:grpSpPr bwMode="auto">
            <a:xfrm>
              <a:off x="1017" y="3419"/>
              <a:ext cx="113" cy="115"/>
              <a:chOff x="2585" y="1703"/>
              <a:chExt cx="123" cy="125"/>
            </a:xfrm>
          </p:grpSpPr>
          <p:sp>
            <p:nvSpPr>
              <p:cNvPr id="964626" name="Freeform 18"/>
              <p:cNvSpPr>
                <a:spLocks noChangeAspect="1"/>
              </p:cNvSpPr>
              <p:nvPr/>
            </p:nvSpPr>
            <p:spPr bwMode="gray">
              <a:xfrm>
                <a:off x="2585" y="1766"/>
                <a:ext cx="123" cy="1"/>
              </a:xfrm>
              <a:custGeom>
                <a:avLst/>
                <a:gdLst>
                  <a:gd name="T0" fmla="*/ 0 w 105"/>
                  <a:gd name="T1" fmla="*/ 0 h 1"/>
                  <a:gd name="T2" fmla="*/ 104 w 105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5" h="1">
                    <a:moveTo>
                      <a:pt x="0" y="0"/>
                    </a:moveTo>
                    <a:lnTo>
                      <a:pt x="104" y="0"/>
                    </a:lnTo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4627" name="Freeform 19"/>
              <p:cNvSpPr>
                <a:spLocks noChangeAspect="1"/>
              </p:cNvSpPr>
              <p:nvPr/>
            </p:nvSpPr>
            <p:spPr bwMode="gray">
              <a:xfrm>
                <a:off x="2646" y="1703"/>
                <a:ext cx="1" cy="125"/>
              </a:xfrm>
              <a:custGeom>
                <a:avLst/>
                <a:gdLst>
                  <a:gd name="T0" fmla="*/ 0 w 1"/>
                  <a:gd name="T1" fmla="*/ 0 h 105"/>
                  <a:gd name="T2" fmla="*/ 0 w 1"/>
                  <a:gd name="T3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05">
                    <a:moveTo>
                      <a:pt x="0" y="0"/>
                    </a:moveTo>
                    <a:lnTo>
                      <a:pt x="0" y="104"/>
                    </a:lnTo>
                  </a:path>
                </a:pathLst>
              </a:custGeom>
              <a:noFill/>
              <a:ln w="25400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7E0F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4628" name="Oval 20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976" y="3491"/>
              <a:ext cx="212" cy="11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22353"/>
                    <a:invGamma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4629" name="Oval 2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991" y="3377"/>
              <a:ext cx="183" cy="18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sp>
        <p:nvSpPr>
          <p:cNvPr id="964630" name="Text Placeholder 12"/>
          <p:cNvSpPr>
            <a:spLocks/>
          </p:cNvSpPr>
          <p:nvPr>
            <p:custDataLst>
              <p:tags r:id="rId12"/>
            </p:custDataLst>
          </p:nvPr>
        </p:nvSpPr>
        <p:spPr bwMode="gray">
          <a:xfrm>
            <a:off x="1350962" y="3024188"/>
            <a:ext cx="1862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5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661988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9318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1176338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6335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0907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5479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0051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lvl="1">
              <a:buFont typeface="Arial" charset="0"/>
              <a:buNone/>
            </a:pPr>
            <a:r>
              <a:rPr lang="en-US"/>
              <a:t>2030 Regional Plan</a:t>
            </a:r>
          </a:p>
        </p:txBody>
      </p:sp>
      <p:grpSp>
        <p:nvGrpSpPr>
          <p:cNvPr id="964631" name="Group 23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930275" y="3000375"/>
            <a:ext cx="336550" cy="361950"/>
            <a:chOff x="976" y="3377"/>
            <a:chExt cx="212" cy="228"/>
          </a:xfrm>
        </p:grpSpPr>
        <p:grpSp>
          <p:nvGrpSpPr>
            <p:cNvPr id="964632" name="Group 24"/>
            <p:cNvGrpSpPr>
              <a:grpSpLocks/>
            </p:cNvGrpSpPr>
            <p:nvPr>
              <p:custDataLst>
                <p:tags r:id="rId34"/>
              </p:custDataLst>
            </p:nvPr>
          </p:nvGrpSpPr>
          <p:grpSpPr bwMode="auto">
            <a:xfrm>
              <a:off x="1017" y="3419"/>
              <a:ext cx="113" cy="115"/>
              <a:chOff x="2585" y="1703"/>
              <a:chExt cx="123" cy="125"/>
            </a:xfrm>
          </p:grpSpPr>
          <p:sp>
            <p:nvSpPr>
              <p:cNvPr id="964633" name="Freeform 25"/>
              <p:cNvSpPr>
                <a:spLocks noChangeAspect="1"/>
              </p:cNvSpPr>
              <p:nvPr/>
            </p:nvSpPr>
            <p:spPr bwMode="gray">
              <a:xfrm>
                <a:off x="2585" y="1766"/>
                <a:ext cx="123" cy="1"/>
              </a:xfrm>
              <a:custGeom>
                <a:avLst/>
                <a:gdLst>
                  <a:gd name="T0" fmla="*/ 0 w 105"/>
                  <a:gd name="T1" fmla="*/ 0 h 1"/>
                  <a:gd name="T2" fmla="*/ 104 w 105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5" h="1">
                    <a:moveTo>
                      <a:pt x="0" y="0"/>
                    </a:moveTo>
                    <a:lnTo>
                      <a:pt x="104" y="0"/>
                    </a:lnTo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4634" name="Freeform 26"/>
              <p:cNvSpPr>
                <a:spLocks noChangeAspect="1"/>
              </p:cNvSpPr>
              <p:nvPr/>
            </p:nvSpPr>
            <p:spPr bwMode="gray">
              <a:xfrm>
                <a:off x="2646" y="1703"/>
                <a:ext cx="1" cy="125"/>
              </a:xfrm>
              <a:custGeom>
                <a:avLst/>
                <a:gdLst>
                  <a:gd name="T0" fmla="*/ 0 w 1"/>
                  <a:gd name="T1" fmla="*/ 0 h 105"/>
                  <a:gd name="T2" fmla="*/ 0 w 1"/>
                  <a:gd name="T3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05">
                    <a:moveTo>
                      <a:pt x="0" y="0"/>
                    </a:moveTo>
                    <a:lnTo>
                      <a:pt x="0" y="104"/>
                    </a:lnTo>
                  </a:path>
                </a:pathLst>
              </a:custGeom>
              <a:noFill/>
              <a:ln w="25400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7E0F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4635" name="Oval 2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976" y="3491"/>
              <a:ext cx="212" cy="11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22353"/>
                    <a:invGamma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4636" name="Oval 28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991" y="3377"/>
              <a:ext cx="183" cy="18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964637" name="Rectangle 286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632200" y="2655888"/>
            <a:ext cx="1073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chemeClr val="tx2"/>
                </a:solidFill>
              </a:rPr>
              <a:t>Investment</a:t>
            </a:r>
          </a:p>
        </p:txBody>
      </p:sp>
      <p:sp>
        <p:nvSpPr>
          <p:cNvPr id="964638" name="Text Placeholder 12"/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3632200" y="3024188"/>
            <a:ext cx="622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5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661988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9318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1176338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6335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0907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5479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0051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lvl="1">
              <a:buFont typeface="Arial" charset="0"/>
              <a:buNone/>
            </a:pPr>
            <a:r>
              <a:rPr lang="en-US"/>
              <a:t>$4,361</a:t>
            </a:r>
          </a:p>
        </p:txBody>
      </p:sp>
      <p:sp>
        <p:nvSpPr>
          <p:cNvPr id="964639" name="Text Placeholder 12"/>
          <p:cNvSpPr>
            <a:spLocks/>
          </p:cNvSpPr>
          <p:nvPr>
            <p:custDataLst>
              <p:tags r:id="rId16"/>
            </p:custDataLst>
          </p:nvPr>
        </p:nvSpPr>
        <p:spPr bwMode="gray">
          <a:xfrm>
            <a:off x="3632200" y="3502025"/>
            <a:ext cx="622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5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661988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9318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1176338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6335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0907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5479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0051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lvl="1">
              <a:buFont typeface="Arial" charset="0"/>
              <a:buNone/>
            </a:pPr>
            <a:r>
              <a:rPr lang="en-US"/>
              <a:t>$5,289</a:t>
            </a:r>
          </a:p>
        </p:txBody>
      </p:sp>
      <p:sp>
        <p:nvSpPr>
          <p:cNvPr id="964640" name="Text Placeholder 12"/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3632200" y="4130675"/>
            <a:ext cx="622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5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661988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9318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1176338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6335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0907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5479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0051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lvl="1">
              <a:buFont typeface="Arial" charset="0"/>
              <a:buNone/>
            </a:pPr>
            <a:r>
              <a:rPr lang="en-US"/>
              <a:t>$4,361</a:t>
            </a:r>
          </a:p>
        </p:txBody>
      </p:sp>
      <p:sp>
        <p:nvSpPr>
          <p:cNvPr id="964641" name="Rectangle 286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4829175" y="2655888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chemeClr val="tx2"/>
                </a:solidFill>
              </a:rPr>
              <a:t>Low</a:t>
            </a:r>
          </a:p>
        </p:txBody>
      </p:sp>
      <p:sp>
        <p:nvSpPr>
          <p:cNvPr id="964642" name="Text Placeholder 12"/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4829175" y="3024188"/>
            <a:ext cx="622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5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661988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9318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1176338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6335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0907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5479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0051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lvl="1">
              <a:buFont typeface="Arial" charset="0"/>
              <a:buNone/>
            </a:pPr>
            <a:r>
              <a:rPr lang="en-US"/>
              <a:t>$6,571</a:t>
            </a:r>
          </a:p>
        </p:txBody>
      </p:sp>
      <p:sp>
        <p:nvSpPr>
          <p:cNvPr id="964643" name="Text Placeholder 12"/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4829175" y="3502025"/>
            <a:ext cx="735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5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661988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9318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1176338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6335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0907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5479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0051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lvl="1">
              <a:buFont typeface="Arial" charset="0"/>
              <a:buNone/>
            </a:pPr>
            <a:r>
              <a:rPr lang="en-US"/>
              <a:t>$10,762</a:t>
            </a:r>
          </a:p>
        </p:txBody>
      </p:sp>
      <p:sp>
        <p:nvSpPr>
          <p:cNvPr id="964644" name="Text Placeholder 12"/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4829175" y="4130675"/>
            <a:ext cx="622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5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661988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9318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1176338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6335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0907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5479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0051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lvl="1">
              <a:buFont typeface="Arial" charset="0"/>
              <a:buNone/>
            </a:pPr>
            <a:r>
              <a:rPr lang="en-US"/>
              <a:t>$9,082</a:t>
            </a:r>
          </a:p>
        </p:txBody>
      </p:sp>
      <p:sp>
        <p:nvSpPr>
          <p:cNvPr id="964645" name="Rectangle 286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5916613" y="2655888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chemeClr val="tx2"/>
                </a:solidFill>
              </a:rPr>
              <a:t>High</a:t>
            </a:r>
          </a:p>
        </p:txBody>
      </p:sp>
      <p:sp>
        <p:nvSpPr>
          <p:cNvPr id="964646" name="Text Placeholder 12"/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5916613" y="3024188"/>
            <a:ext cx="735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5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661988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9318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1176338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6335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0907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5479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0051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lvl="1">
              <a:buFont typeface="Arial" charset="0"/>
              <a:buNone/>
            </a:pPr>
            <a:r>
              <a:rPr lang="en-US"/>
              <a:t>$10,083</a:t>
            </a:r>
          </a:p>
        </p:txBody>
      </p:sp>
      <p:sp>
        <p:nvSpPr>
          <p:cNvPr id="964647" name="Text Placeholder 12"/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5916613" y="3502025"/>
            <a:ext cx="735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5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661988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9318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1176338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6335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0907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5479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0051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lvl="1">
              <a:buFont typeface="Arial" charset="0"/>
              <a:buNone/>
            </a:pPr>
            <a:r>
              <a:rPr lang="en-US"/>
              <a:t>$16,516</a:t>
            </a:r>
          </a:p>
        </p:txBody>
      </p:sp>
      <p:sp>
        <p:nvSpPr>
          <p:cNvPr id="964648" name="Text Placeholder 12"/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5916613" y="4130675"/>
            <a:ext cx="735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5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661988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9318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1176338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6335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0907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5479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0051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lvl="1">
              <a:buFont typeface="Arial" charset="0"/>
              <a:buNone/>
            </a:pPr>
            <a:r>
              <a:rPr lang="en-US"/>
              <a:t>$13,927</a:t>
            </a:r>
          </a:p>
        </p:txBody>
      </p:sp>
      <p:sp>
        <p:nvSpPr>
          <p:cNvPr id="964649" name="Rectangle 286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7061200" y="2655888"/>
            <a:ext cx="428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chemeClr val="tx2"/>
                </a:solidFill>
              </a:rPr>
              <a:t>IRR*</a:t>
            </a:r>
          </a:p>
        </p:txBody>
      </p:sp>
      <p:sp>
        <p:nvSpPr>
          <p:cNvPr id="964650" name="Text Placeholder 12"/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7061200" y="3024188"/>
            <a:ext cx="10874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5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661988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9318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1176338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6335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0907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5479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0051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lvl="1">
              <a:buFont typeface="Arial" charset="0"/>
              <a:buNone/>
            </a:pPr>
            <a:r>
              <a:rPr lang="en-US"/>
              <a:t>7.8 – 14.8%</a:t>
            </a:r>
          </a:p>
        </p:txBody>
      </p:sp>
      <p:sp>
        <p:nvSpPr>
          <p:cNvPr id="964651" name="Text Placeholder 12"/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7061200" y="3502025"/>
            <a:ext cx="1200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5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661988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9318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1176338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6335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0907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5479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0051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lvl="1">
              <a:buFont typeface="Arial" charset="0"/>
              <a:buNone/>
            </a:pPr>
            <a:r>
              <a:rPr lang="en-US"/>
              <a:t>11.2 – 18.0%</a:t>
            </a:r>
          </a:p>
        </p:txBody>
      </p:sp>
      <p:sp>
        <p:nvSpPr>
          <p:cNvPr id="964652" name="Text Placeholder 12"/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7061200" y="4130675"/>
            <a:ext cx="1200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5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661988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9318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1176338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6335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0907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5479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0051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lvl="1">
              <a:buFont typeface="Arial" charset="0"/>
              <a:buNone/>
            </a:pPr>
            <a:r>
              <a:rPr lang="en-US"/>
              <a:t>13.0 – 20.9%</a:t>
            </a:r>
          </a:p>
        </p:txBody>
      </p:sp>
      <p:sp>
        <p:nvSpPr>
          <p:cNvPr id="964653" name="Rectangle 286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3632200" y="1774825"/>
            <a:ext cx="45862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chemeClr val="tx2"/>
                </a:solidFill>
              </a:rPr>
              <a:t>Compared to base case scenario</a:t>
            </a:r>
          </a:p>
          <a:p>
            <a:r>
              <a:rPr lang="en-US">
                <a:solidFill>
                  <a:srgbClr val="717272"/>
                </a:solidFill>
              </a:rPr>
              <a:t>2010 $ Millions</a:t>
            </a:r>
          </a:p>
        </p:txBody>
      </p:sp>
      <p:sp>
        <p:nvSpPr>
          <p:cNvPr id="964654" name="Line 46"/>
          <p:cNvSpPr>
            <a:spLocks noChangeShapeType="1"/>
          </p:cNvSpPr>
          <p:nvPr>
            <p:custDataLst>
              <p:tags r:id="rId31"/>
            </p:custDataLst>
          </p:nvPr>
        </p:nvSpPr>
        <p:spPr bwMode="gray">
          <a:xfrm>
            <a:off x="954088" y="2924175"/>
            <a:ext cx="745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4655" name="Line 47"/>
          <p:cNvSpPr>
            <a:spLocks noChangeShapeType="1"/>
          </p:cNvSpPr>
          <p:nvPr>
            <p:custDataLst>
              <p:tags r:id="rId32"/>
            </p:custDataLst>
          </p:nvPr>
        </p:nvSpPr>
        <p:spPr bwMode="gray">
          <a:xfrm>
            <a:off x="4829175" y="2619375"/>
            <a:ext cx="210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4656" name="Line 48"/>
          <p:cNvSpPr>
            <a:spLocks noChangeShapeType="1"/>
          </p:cNvSpPr>
          <p:nvPr>
            <p:custDataLst>
              <p:tags r:id="rId33"/>
            </p:custDataLst>
          </p:nvPr>
        </p:nvSpPr>
        <p:spPr bwMode="gray">
          <a:xfrm>
            <a:off x="3632200" y="2295525"/>
            <a:ext cx="353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Slide Number Placeholder 3"/>
          <p:cNvSpPr txBox="1">
            <a:spLocks/>
          </p:cNvSpPr>
          <p:nvPr/>
        </p:nvSpPr>
        <p:spPr bwMode="auto">
          <a:xfrm>
            <a:off x="8069263" y="6508297"/>
            <a:ext cx="746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D72574A-3FEF-4E4F-8DD4-F0ED1B79D62D}" type="slidenum">
              <a:rPr lang="ko-KR" altLang="en-US" smtClean="0"/>
              <a:pPr>
                <a:defRPr/>
              </a:pPr>
              <a:t>12</a:t>
            </a:fld>
            <a:r>
              <a:rPr lang="en-US" altLang="ko-KR" smtClean="0"/>
              <a:t> 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69263" y="87313"/>
            <a:ext cx="746125" cy="182562"/>
          </a:xfrm>
        </p:spPr>
        <p:txBody>
          <a:bodyPr/>
          <a:lstStyle/>
          <a:p>
            <a:pPr>
              <a:defRPr/>
            </a:pPr>
            <a:fld id="{ABEC2C14-55CB-4F58-898E-C2F01A5E28F4}" type="slidenum">
              <a:rPr lang="ko-KR" altLang="en-US"/>
              <a:pPr>
                <a:defRPr/>
              </a:pPr>
              <a:t>13</a:t>
            </a:fld>
            <a:r>
              <a:rPr lang="en-US" altLang="ko-KR"/>
              <a:t> </a:t>
            </a:r>
            <a:endParaRPr lang="en-US" altLang="ko-KR" dirty="0"/>
          </a:p>
        </p:txBody>
      </p:sp>
      <p:sp>
        <p:nvSpPr>
          <p:cNvPr id="966658" name="Rectangle 2"/>
          <p:cNvSpPr>
            <a:spLocks noGrp="1"/>
          </p:cNvSpPr>
          <p:nvPr>
            <p:ph type="title"/>
          </p:nvPr>
        </p:nvSpPr>
        <p:spPr bwMode="gray">
          <a:xfrm>
            <a:off x="149225" y="661988"/>
            <a:ext cx="8066088" cy="365125"/>
          </a:xfrm>
        </p:spPr>
        <p:txBody>
          <a:bodyPr/>
          <a:lstStyle/>
          <a:p>
            <a:r>
              <a:rPr lang="en-US"/>
              <a:t>Direct impacts by category</a:t>
            </a:r>
          </a:p>
        </p:txBody>
      </p:sp>
      <p:sp>
        <p:nvSpPr>
          <p:cNvPr id="966659" name="Text Placeholder 12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217488" y="1708150"/>
            <a:ext cx="4887913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11" tIns="44806" rIns="89611" bIns="44806">
            <a:spAutoFit/>
          </a:bodyPr>
          <a:lstStyle>
            <a:lvl1pPr marL="304800" indent="-304800"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306388" indent="-304800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500063" indent="-304800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763588" indent="-304800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920750" indent="-304800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377950" indent="-304800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1835150" indent="-304800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292350" indent="-304800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2749550" indent="-304800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lvl="1">
              <a:buSzTx/>
              <a:buFont typeface="Arial" charset="0"/>
              <a:buAutoNum type="arabicPeriod"/>
            </a:pPr>
            <a:r>
              <a:rPr lang="en-US" altLang="ko-KR" sz="2000">
                <a:ea typeface="Gulim" pitchFamily="34" charset="-127"/>
              </a:rPr>
              <a:t>Travel time savings and reliability 		</a:t>
            </a:r>
          </a:p>
          <a:p>
            <a:pPr lvl="1">
              <a:buSzTx/>
              <a:buFont typeface="Arial" charset="0"/>
              <a:buAutoNum type="arabicPeriod"/>
            </a:pPr>
            <a:r>
              <a:rPr lang="en-US" altLang="ko-KR" sz="2000">
                <a:ea typeface="Gulim" pitchFamily="34" charset="-127"/>
              </a:rPr>
              <a:t>Vehicle operating cost savings		</a:t>
            </a:r>
          </a:p>
          <a:p>
            <a:pPr lvl="1">
              <a:buSzTx/>
              <a:buFont typeface="Arial" charset="0"/>
              <a:buAutoNum type="arabicPeriod"/>
            </a:pPr>
            <a:r>
              <a:rPr lang="en-US" altLang="ko-KR" sz="2000">
                <a:ea typeface="Gulim" pitchFamily="34" charset="-127"/>
              </a:rPr>
              <a:t>Shipper and logistics cost savings 		</a:t>
            </a:r>
          </a:p>
          <a:p>
            <a:pPr lvl="1">
              <a:buSzTx/>
              <a:buFont typeface="Arial" charset="0"/>
              <a:buAutoNum type="arabicPeriod"/>
            </a:pPr>
            <a:r>
              <a:rPr lang="en-US" altLang="ko-KR" sz="2000">
                <a:ea typeface="Gulim" pitchFamily="34" charset="-127"/>
              </a:rPr>
              <a:t>Reduction in emissions 			</a:t>
            </a:r>
          </a:p>
          <a:p>
            <a:pPr lvl="1">
              <a:buSzTx/>
              <a:buFont typeface="Arial" charset="0"/>
              <a:buAutoNum type="arabicPeriod"/>
            </a:pPr>
            <a:r>
              <a:rPr lang="en-US" altLang="ko-KR" sz="2000">
                <a:ea typeface="Gulim" pitchFamily="34" charset="-127"/>
              </a:rPr>
              <a:t>Safety benefits 				</a:t>
            </a:r>
          </a:p>
          <a:p>
            <a:pPr lvl="1">
              <a:buSzTx/>
              <a:buFont typeface="Arial" charset="0"/>
              <a:buAutoNum type="arabicPeriod"/>
            </a:pPr>
            <a:r>
              <a:rPr lang="en-US" altLang="ko-KR" sz="2000">
                <a:ea typeface="Gulim" pitchFamily="34" charset="-127"/>
              </a:rPr>
              <a:t>Pavement maintenance savings  </a:t>
            </a:r>
          </a:p>
          <a:p>
            <a:pPr lvl="1">
              <a:buSzTx/>
              <a:buFont typeface="Arial" charset="0"/>
              <a:buAutoNum type="arabicPeriod"/>
            </a:pPr>
            <a:endParaRPr lang="en-US" altLang="ko-KR" sz="2000">
              <a:ea typeface="Gulim" pitchFamily="34" charset="-127"/>
            </a:endParaRPr>
          </a:p>
          <a:p>
            <a:pPr lvl="1">
              <a:buClr>
                <a:schemeClr val="bg1"/>
              </a:buClr>
              <a:buSzTx/>
              <a:buFontTx/>
              <a:buChar char="•"/>
            </a:pPr>
            <a:r>
              <a:rPr lang="en-US" altLang="ko-KR" sz="2000">
                <a:ea typeface="Gulim" pitchFamily="34" charset="-127"/>
              </a:rPr>
              <a:t>TOTAL		</a:t>
            </a:r>
            <a:endParaRPr lang="en-US" sz="2000">
              <a:ea typeface="Gulim" pitchFamily="34" charset="-127"/>
            </a:endParaRPr>
          </a:p>
        </p:txBody>
      </p:sp>
      <p:sp>
        <p:nvSpPr>
          <p:cNvPr id="966660" name="McK Footnot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19063" y="6307138"/>
            <a:ext cx="76263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403225" indent="-403225" defTabSz="895350">
              <a:tabLst>
                <a:tab pos="3413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31875" defTabSz="895350">
              <a:tabLst>
                <a:tab pos="3413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17613" defTabSz="895350">
              <a:tabLst>
                <a:tab pos="3413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04938" defTabSz="895350">
              <a:tabLst>
                <a:tab pos="3413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92288" defTabSz="895350">
              <a:tabLst>
                <a:tab pos="3413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tabLst>
                <a:tab pos="3413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tabLst>
                <a:tab pos="3413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tabLst>
                <a:tab pos="3413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tabLst>
                <a:tab pos="3413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200">
                <a:latin typeface="Arial" charset="0"/>
              </a:rPr>
              <a:t>	Note:	Benefits and operating and maintenance costs are calculated for 15-year period 2030-2045 for regional system or 2023-2045 for accelerated scenario.  All are reported in 2010 dollars</a:t>
            </a:r>
          </a:p>
        </p:txBody>
      </p:sp>
      <p:sp>
        <p:nvSpPr>
          <p:cNvPr id="966662" name="Text Placeholder 12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5192713" y="1708150"/>
            <a:ext cx="233362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11" tIns="44806" rIns="89611" bIns="44806">
            <a:spAutoFit/>
          </a:bodyPr>
          <a:lstStyle>
            <a:lvl1pPr marL="304800" indent="-304800"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306388" indent="-304800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500063" indent="-304800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763588" indent="-304800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920750" indent="-304800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377950" indent="-304800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1835150" indent="-304800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292350" indent="-304800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2749550" indent="-304800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lvl="1" algn="r">
              <a:buSzTx/>
              <a:buFont typeface="Arial" charset="0"/>
              <a:buNone/>
            </a:pPr>
            <a:r>
              <a:rPr lang="en-US" altLang="ko-KR" sz="2000">
                <a:ea typeface="Gulim" pitchFamily="34" charset="-127"/>
              </a:rPr>
              <a:t>$4,643 - $11,429</a:t>
            </a:r>
          </a:p>
          <a:p>
            <a:pPr lvl="1" algn="r">
              <a:buSzTx/>
              <a:buFont typeface="Arial" charset="0"/>
              <a:buNone/>
            </a:pPr>
            <a:endParaRPr lang="en-US" altLang="ko-KR" sz="2000">
              <a:ea typeface="Gulim" pitchFamily="34" charset="-127"/>
            </a:endParaRPr>
          </a:p>
          <a:p>
            <a:pPr lvl="1" algn="r">
              <a:buSzTx/>
              <a:buFont typeface="Arial" charset="0"/>
              <a:buNone/>
            </a:pPr>
            <a:r>
              <a:rPr lang="en-US" altLang="ko-KR" sz="2000">
                <a:ea typeface="Gulim" pitchFamily="34" charset="-127"/>
              </a:rPr>
              <a:t>$1,479 - $4,717</a:t>
            </a:r>
          </a:p>
          <a:p>
            <a:pPr lvl="1" algn="r">
              <a:buSzTx/>
              <a:buFont typeface="Arial" charset="0"/>
              <a:buNone/>
            </a:pPr>
            <a:endParaRPr lang="en-US" altLang="ko-KR" sz="2000">
              <a:ea typeface="Gulim" pitchFamily="34" charset="-127"/>
            </a:endParaRPr>
          </a:p>
          <a:p>
            <a:pPr lvl="1" algn="r">
              <a:buSzTx/>
              <a:buFont typeface="Arial" charset="0"/>
              <a:buNone/>
            </a:pPr>
            <a:r>
              <a:rPr lang="en-US" altLang="ko-KR" sz="2000">
                <a:ea typeface="Gulim" pitchFamily="34" charset="-127"/>
              </a:rPr>
              <a:t>$185 - $271</a:t>
            </a:r>
          </a:p>
          <a:p>
            <a:pPr lvl="1" algn="r">
              <a:buSzTx/>
              <a:buFont typeface="Arial" charset="0"/>
              <a:buNone/>
            </a:pPr>
            <a:endParaRPr lang="en-US" altLang="ko-KR" sz="2000">
              <a:ea typeface="Gulim" pitchFamily="34" charset="-127"/>
            </a:endParaRPr>
          </a:p>
          <a:p>
            <a:pPr lvl="1" algn="r">
              <a:buSzTx/>
              <a:buFont typeface="Arial" charset="0"/>
              <a:buNone/>
            </a:pPr>
            <a:r>
              <a:rPr lang="en-US" altLang="ko-KR" sz="2000">
                <a:ea typeface="Gulim" pitchFamily="34" charset="-127"/>
              </a:rPr>
              <a:t>$185 - $395</a:t>
            </a:r>
          </a:p>
          <a:p>
            <a:pPr lvl="1" algn="r">
              <a:buSzTx/>
              <a:buFont typeface="Arial" charset="0"/>
              <a:buNone/>
            </a:pPr>
            <a:endParaRPr lang="en-US" altLang="ko-KR" sz="2000">
              <a:ea typeface="Gulim" pitchFamily="34" charset="-127"/>
            </a:endParaRPr>
          </a:p>
          <a:p>
            <a:pPr lvl="1" algn="r">
              <a:buSzTx/>
              <a:buFont typeface="Arial" charset="0"/>
              <a:buNone/>
            </a:pPr>
            <a:r>
              <a:rPr lang="en-US" altLang="ko-KR" sz="2000">
                <a:ea typeface="Gulim" pitchFamily="34" charset="-127"/>
              </a:rPr>
              <a:t>$53 - $88</a:t>
            </a:r>
          </a:p>
          <a:p>
            <a:pPr lvl="1" algn="r">
              <a:buSzTx/>
              <a:buFont typeface="Arial" charset="0"/>
              <a:buNone/>
            </a:pPr>
            <a:endParaRPr lang="en-US" altLang="ko-KR" sz="2000">
              <a:ea typeface="Gulim" pitchFamily="34" charset="-127"/>
            </a:endParaRPr>
          </a:p>
          <a:p>
            <a:pPr lvl="1" algn="r">
              <a:buSzTx/>
              <a:buFont typeface="Arial" charset="0"/>
              <a:buNone/>
            </a:pPr>
            <a:r>
              <a:rPr lang="en-US" altLang="ko-KR" sz="2000">
                <a:ea typeface="Gulim" pitchFamily="34" charset="-127"/>
              </a:rPr>
              <a:t>$26 - $54</a:t>
            </a:r>
          </a:p>
          <a:p>
            <a:pPr lvl="1" algn="r">
              <a:buSzTx/>
              <a:buFont typeface="Arial" charset="0"/>
              <a:buNone/>
            </a:pPr>
            <a:endParaRPr lang="en-US" altLang="ko-KR" sz="2000">
              <a:ea typeface="Gulim" pitchFamily="34" charset="-127"/>
            </a:endParaRPr>
          </a:p>
          <a:p>
            <a:pPr lvl="1" algn="r">
              <a:buSzTx/>
              <a:buFont typeface="Arial" charset="0"/>
              <a:buNone/>
            </a:pPr>
            <a:r>
              <a:rPr lang="en-US" sz="2000">
                <a:ea typeface="Gulim" pitchFamily="34" charset="-127"/>
              </a:rPr>
              <a:t>$6,571 - $16,516</a:t>
            </a:r>
          </a:p>
        </p:txBody>
      </p:sp>
      <p:sp>
        <p:nvSpPr>
          <p:cNvPr id="966663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gray">
          <a:xfrm>
            <a:off x="285750" y="5319713"/>
            <a:ext cx="745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6664" name="Rectangle 28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217988" y="1101046"/>
            <a:ext cx="3308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/>
            <a:r>
              <a:rPr lang="en-US" sz="2000" b="1">
                <a:solidFill>
                  <a:schemeClr val="tx2"/>
                </a:solidFill>
              </a:rPr>
              <a:t>Compared to base case </a:t>
            </a:r>
            <a:r>
              <a:rPr lang="en-US" sz="2000">
                <a:solidFill>
                  <a:srgbClr val="717272"/>
                </a:solidFill>
              </a:rPr>
              <a:t>2010 $ Millions</a:t>
            </a:r>
          </a:p>
        </p:txBody>
      </p:sp>
      <p:sp>
        <p:nvSpPr>
          <p:cNvPr id="966665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gray">
          <a:xfrm>
            <a:off x="285750" y="1720171"/>
            <a:ext cx="745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8069263" y="6508297"/>
            <a:ext cx="746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D72574A-3FEF-4E4F-8DD4-F0ED1B79D62D}" type="slidenum">
              <a:rPr lang="ko-KR" altLang="en-US" smtClean="0"/>
              <a:pPr>
                <a:defRPr/>
              </a:pPr>
              <a:t>13</a:t>
            </a:fld>
            <a:r>
              <a:rPr lang="en-US" altLang="ko-KR" smtClean="0"/>
              <a:t> 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069263" y="87313"/>
            <a:ext cx="746125" cy="182562"/>
          </a:xfrm>
        </p:spPr>
        <p:txBody>
          <a:bodyPr/>
          <a:lstStyle/>
          <a:p>
            <a:pPr>
              <a:defRPr/>
            </a:pPr>
            <a:fld id="{A0E1B78C-51CF-4356-B9EC-316DEB1F99BC}" type="slidenum">
              <a:rPr lang="ko-KR" altLang="en-US"/>
              <a:pPr>
                <a:defRPr/>
              </a:pPr>
              <a:t>14</a:t>
            </a:fld>
            <a:r>
              <a:rPr lang="en-US" altLang="ko-KR"/>
              <a:t> </a:t>
            </a:r>
            <a:endParaRPr lang="en-US" altLang="ko-KR" dirty="0"/>
          </a:p>
        </p:txBody>
      </p:sp>
      <p:graphicFrame>
        <p:nvGraphicFramePr>
          <p:cNvPr id="968706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250475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831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8707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endParaRPr lang="en-US" sz="1600">
              <a:cs typeface="Arial" charset="0"/>
            </a:endParaRPr>
          </a:p>
        </p:txBody>
      </p:sp>
      <p:sp>
        <p:nvSpPr>
          <p:cNvPr id="968708" name="AutoShape 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98475" y="1646238"/>
            <a:ext cx="7673975" cy="3538537"/>
          </a:xfrm>
          <a:prstGeom prst="roundRect">
            <a:avLst>
              <a:gd name="adj" fmla="val 6884"/>
            </a:avLst>
          </a:prstGeom>
          <a:solidFill>
            <a:schemeClr val="hlink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09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49225" y="661988"/>
            <a:ext cx="80660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b="1">
                <a:solidFill>
                  <a:schemeClr val="tx2"/>
                </a:solidFill>
                <a:latin typeface="Arial" charset="0"/>
              </a:defRPr>
            </a:lvl1pPr>
            <a:lvl2pPr eaLnBrk="0" hangingPunct="0">
              <a:defRPr sz="2400" b="1">
                <a:solidFill>
                  <a:schemeClr val="tx2"/>
                </a:solidFill>
                <a:latin typeface="Arial" charset="0"/>
              </a:defRPr>
            </a:lvl2pPr>
            <a:lvl3pPr eaLnBrk="0" hangingPunct="0">
              <a:defRPr sz="2400" b="1">
                <a:solidFill>
                  <a:schemeClr val="tx2"/>
                </a:solidFill>
                <a:latin typeface="Arial" charset="0"/>
              </a:defRPr>
            </a:lvl3pPr>
            <a:lvl4pPr eaLnBrk="0" hangingPunct="0">
              <a:defRPr sz="2400" b="1">
                <a:solidFill>
                  <a:schemeClr val="tx2"/>
                </a:solidFill>
                <a:latin typeface="Arial" charset="0"/>
              </a:defRPr>
            </a:lvl4pPr>
            <a:lvl5pPr eaLnBrk="0" hangingPunct="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/>
              <a:t>A regional transit system enables employers to access more potential employees</a:t>
            </a:r>
          </a:p>
        </p:txBody>
      </p:sp>
      <p:graphicFrame>
        <p:nvGraphicFramePr>
          <p:cNvPr id="968710" name="Object 6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43496396"/>
              </p:ext>
            </p:extLst>
          </p:nvPr>
        </p:nvGraphicFramePr>
        <p:xfrm>
          <a:off x="566738" y="2790825"/>
          <a:ext cx="2989263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832" name="Chart" r:id="rId25" imgW="2990816" imgH="1866900" progId="MSGraph.Chart.8">
                  <p:embed followColorScheme="full"/>
                </p:oleObj>
              </mc:Choice>
              <mc:Fallback>
                <p:oleObj name="Chart" r:id="rId25" imgW="2990816" imgH="1866900" progId="MSGraph.Chart.8">
                  <p:embed followColorScheme="full"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2790825"/>
                        <a:ext cx="2989263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8711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gray">
          <a:xfrm flipV="1">
            <a:off x="1357313" y="2817813"/>
            <a:ext cx="1390650" cy="2571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12" name="Rectangle 28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52662" y="4587875"/>
            <a:ext cx="10302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With transit build-out*</a:t>
            </a:r>
          </a:p>
        </p:txBody>
      </p:sp>
      <p:sp>
        <p:nvSpPr>
          <p:cNvPr id="968713" name="Rectangle 28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62012" y="4587875"/>
            <a:ext cx="10048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fld id="{9B564839-037A-4B85-BBD7-0A15EBC5DBE2}" type="datetime'''''''Base ''''''''''''C''''''''''a''''s''''e'''''''">
              <a:rPr lang="en-US">
                <a:solidFill>
                  <a:schemeClr val="tx1"/>
                </a:solidFill>
              </a:rPr>
              <a:pPr/>
              <a:t>Base Case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68714" name="Rectangle 286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681162" y="2790825"/>
            <a:ext cx="744538" cy="312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fld id="{42FAF969-452A-46E7-8F72-5FF2897E096C}" type="datetime'''''''+''''''''''''''2''''5''''''''%'''''">
              <a:rPr lang="en-US" b="1">
                <a:solidFill>
                  <a:schemeClr val="tx2"/>
                </a:solidFill>
              </a:rPr>
              <a:pPr algn="ctr">
                <a:lnSpc>
                  <a:spcPct val="90000"/>
                </a:lnSpc>
              </a:pPr>
              <a:t>+25%</a:t>
            </a:fld>
            <a:endParaRPr lang="en-US" b="1">
              <a:solidFill>
                <a:schemeClr val="tx2"/>
              </a:solidFill>
            </a:endParaRPr>
          </a:p>
        </p:txBody>
      </p:sp>
      <p:graphicFrame>
        <p:nvGraphicFramePr>
          <p:cNvPr id="968715" name="Object 11"/>
          <p:cNvGraphicFramePr>
            <a:graphicFrameLocks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303038888"/>
              </p:ext>
            </p:extLst>
          </p:nvPr>
        </p:nvGraphicFramePr>
        <p:xfrm>
          <a:off x="4052888" y="2790825"/>
          <a:ext cx="2989263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833" name="Chart" r:id="rId27" imgW="2990816" imgH="1866900" progId="MSGraph.Chart.8">
                  <p:embed followColorScheme="full"/>
                </p:oleObj>
              </mc:Choice>
              <mc:Fallback>
                <p:oleObj name="Chart" r:id="rId27" imgW="2990816" imgH="1866900" progId="MSGraph.Chart.8">
                  <p:embed followColorScheme="full"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2790825"/>
                        <a:ext cx="2989263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8716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gray">
          <a:xfrm flipV="1">
            <a:off x="4843463" y="2820988"/>
            <a:ext cx="139065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17" name="Rectangle 286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5167312" y="2779713"/>
            <a:ext cx="744538" cy="312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fld id="{A78BE12D-47EE-4900-9FD3-82B6529A1040}" type="datetime'''''''''''''''''''''+''22''''''%'''''''''''''''''">
              <a:rPr lang="en-US" b="1">
                <a:solidFill>
                  <a:schemeClr val="tx2"/>
                </a:solidFill>
              </a:rPr>
              <a:pPr algn="ctr">
                <a:lnSpc>
                  <a:spcPct val="90000"/>
                </a:lnSpc>
              </a:pPr>
              <a:t>+22%</a:t>
            </a:fld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968718" name="Rectangle 28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738812" y="4587875"/>
            <a:ext cx="10302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With transit build-out*</a:t>
            </a:r>
          </a:p>
        </p:txBody>
      </p:sp>
      <p:sp>
        <p:nvSpPr>
          <p:cNvPr id="968719" name="Rectangle 28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48162" y="4587875"/>
            <a:ext cx="10048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fld id="{C75CFA11-9275-4318-842C-9BA23C7282CA}" type="datetime'''''''''''''Ba''''s''e'''''''''' ''C''''''a''s''''e'''">
              <a:rPr lang="en-US">
                <a:solidFill>
                  <a:schemeClr val="tx1"/>
                </a:solidFill>
              </a:rPr>
              <a:pPr/>
              <a:t>Base Case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68720" name="Rectangle 28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44538" y="1803400"/>
            <a:ext cx="72580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b="1"/>
              <a:t>Working-age population accessible to employers within 30 minute commute </a:t>
            </a:r>
            <a:r>
              <a:rPr lang="en-US"/>
              <a:t>(Millions)</a:t>
            </a:r>
          </a:p>
        </p:txBody>
      </p:sp>
      <p:sp>
        <p:nvSpPr>
          <p:cNvPr id="968721" name="Rectangle 28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44538" y="2492375"/>
            <a:ext cx="276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b="1"/>
              <a:t>In year 2030</a:t>
            </a:r>
          </a:p>
        </p:txBody>
      </p:sp>
      <p:sp>
        <p:nvSpPr>
          <p:cNvPr id="968722" name="Rectangle 28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210050" y="2492375"/>
            <a:ext cx="276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b="1"/>
              <a:t>In year 2045</a:t>
            </a:r>
          </a:p>
        </p:txBody>
      </p:sp>
      <p:sp>
        <p:nvSpPr>
          <p:cNvPr id="968723" name="Rectangle 28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57225" y="5556250"/>
            <a:ext cx="7429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/>
              <a:t>Building the regional transit system would enable </a:t>
            </a:r>
            <a:r>
              <a:rPr lang="en-US" b="1"/>
              <a:t>employers in the region to access 500,000 more employees</a:t>
            </a:r>
            <a:r>
              <a:rPr lang="en-US"/>
              <a:t> within a 30 minute commute, a 22 – 25% increase</a:t>
            </a:r>
          </a:p>
        </p:txBody>
      </p:sp>
      <p:sp>
        <p:nvSpPr>
          <p:cNvPr id="968724" name="McK Footnote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119063" y="6519863"/>
            <a:ext cx="76263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403225" indent="-403225" defTabSz="895350">
              <a:tabLst>
                <a:tab pos="3413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31875" defTabSz="895350">
              <a:tabLst>
                <a:tab pos="3413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17613" defTabSz="895350">
              <a:tabLst>
                <a:tab pos="3413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04938" defTabSz="895350">
              <a:tabLst>
                <a:tab pos="3413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92288" defTabSz="895350">
              <a:tabLst>
                <a:tab pos="3413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tabLst>
                <a:tab pos="3413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tabLst>
                <a:tab pos="3413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tabLst>
                <a:tab pos="3413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tabLst>
                <a:tab pos="3413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000">
                <a:latin typeface="Arial" charset="0"/>
              </a:rPr>
              <a:t>	* With build-out of the 2030 regional plan</a:t>
            </a:r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 bwMode="auto">
          <a:xfrm>
            <a:off x="8069263" y="6508297"/>
            <a:ext cx="746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D72574A-3FEF-4E4F-8DD4-F0ED1B79D62D}" type="slidenum">
              <a:rPr lang="ko-KR" altLang="en-US" smtClean="0"/>
              <a:pPr>
                <a:defRPr/>
              </a:pPr>
              <a:t>14</a:t>
            </a:fld>
            <a:r>
              <a:rPr lang="en-US" altLang="ko-KR" smtClean="0"/>
              <a:t> 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69263" y="87313"/>
            <a:ext cx="746125" cy="182562"/>
          </a:xfrm>
        </p:spPr>
        <p:txBody>
          <a:bodyPr/>
          <a:lstStyle/>
          <a:p>
            <a:pPr>
              <a:defRPr/>
            </a:pPr>
            <a:fld id="{18FBBFE4-A0DA-4F78-86B9-18C40B4F5471}" type="slidenum">
              <a:rPr lang="ko-KR" altLang="en-US"/>
              <a:pPr>
                <a:defRPr/>
              </a:pPr>
              <a:t>15</a:t>
            </a:fld>
            <a:r>
              <a:rPr lang="en-US" altLang="ko-KR"/>
              <a:t> </a:t>
            </a:r>
            <a:endParaRPr lang="en-US" altLang="ko-KR" dirty="0"/>
          </a:p>
        </p:txBody>
      </p:sp>
      <p:graphicFrame>
        <p:nvGraphicFramePr>
          <p:cNvPr id="970754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189321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805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0755" name="Rectang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149225" y="661988"/>
            <a:ext cx="8066088" cy="738664"/>
          </a:xfrm>
        </p:spPr>
        <p:txBody>
          <a:bodyPr/>
          <a:lstStyle/>
          <a:p>
            <a:r>
              <a:rPr lang="en-US" dirty="0" smtClean="0"/>
              <a:t>Additional impact not considered in the ROI study results:</a:t>
            </a:r>
            <a:endParaRPr lang="en-US" dirty="0"/>
          </a:p>
        </p:txBody>
      </p:sp>
      <p:grpSp>
        <p:nvGrpSpPr>
          <p:cNvPr id="970756" name="Group 4"/>
          <p:cNvGrpSpPr>
            <a:grpSpLocks/>
          </p:cNvGrpSpPr>
          <p:nvPr/>
        </p:nvGrpSpPr>
        <p:grpSpPr bwMode="auto">
          <a:xfrm>
            <a:off x="1125538" y="1359085"/>
            <a:ext cx="6625883" cy="5010149"/>
            <a:chOff x="400" y="228"/>
            <a:chExt cx="2592" cy="2805"/>
          </a:xfrm>
        </p:grpSpPr>
        <p:sp>
          <p:nvSpPr>
            <p:cNvPr id="970757" name="AutoShape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400" y="1737"/>
              <a:ext cx="2340" cy="12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808080"/>
                      </a:gs>
                      <a:gs pos="100000">
                        <a:srgbClr val="808080">
                          <a:gamma/>
                          <a:tint val="0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58" name="Text Placeholder 12"/>
            <p:cNvSpPr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451" y="228"/>
              <a:ext cx="2541" cy="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3152" tIns="73152" rIns="73152" bIns="73152" anchor="ctr">
              <a:sp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rgbClr val="000000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rgbClr val="000000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rgbClr val="000000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>
                <a:spcAft>
                  <a:spcPts val="200"/>
                </a:spcAft>
              </a:pPr>
              <a:r>
                <a:rPr lang="en-US" sz="1800" b="1" dirty="0" smtClean="0">
                  <a:solidFill>
                    <a:schemeClr val="tx2"/>
                  </a:solidFill>
                </a:rPr>
                <a:t>Short-term economic impacts:</a:t>
              </a:r>
            </a:p>
            <a:p>
              <a:pPr lvl="1">
                <a:spcAft>
                  <a:spcPts val="200"/>
                </a:spcAft>
              </a:pPr>
              <a:r>
                <a:rPr lang="en-US" sz="1800" b="1" dirty="0" smtClean="0">
                  <a:solidFill>
                    <a:schemeClr val="tx2"/>
                  </a:solidFill>
                </a:rPr>
                <a:t>$4.3 </a:t>
              </a:r>
              <a:r>
                <a:rPr lang="en-US" sz="1800" b="1" dirty="0">
                  <a:solidFill>
                    <a:schemeClr val="tx2"/>
                  </a:solidFill>
                </a:rPr>
                <a:t>billion in construction impacts</a:t>
              </a:r>
              <a:r>
                <a:rPr lang="en-US" sz="1800" dirty="0">
                  <a:solidFill>
                    <a:schemeClr val="tx2"/>
                  </a:solidFill>
                </a:rPr>
                <a:t> – </a:t>
              </a:r>
              <a:r>
                <a:rPr lang="en-US" sz="1800" dirty="0">
                  <a:solidFill>
                    <a:srgbClr val="717272"/>
                  </a:solidFill>
                </a:rPr>
                <a:t>Economic  activity created over the construction </a:t>
              </a:r>
              <a:r>
                <a:rPr lang="en-US" sz="1800" dirty="0" smtClean="0">
                  <a:solidFill>
                    <a:srgbClr val="717272"/>
                  </a:solidFill>
                </a:rPr>
                <a:t>period</a:t>
              </a:r>
              <a:endParaRPr lang="en-US" sz="1800" dirty="0">
                <a:solidFill>
                  <a:srgbClr val="717272"/>
                </a:solidFill>
              </a:endParaRPr>
            </a:p>
            <a:p>
              <a:pPr lvl="1">
                <a:spcAft>
                  <a:spcPts val="200"/>
                </a:spcAft>
              </a:pPr>
              <a:r>
                <a:rPr lang="en-US" sz="1800" b="1" dirty="0">
                  <a:solidFill>
                    <a:schemeClr val="tx2"/>
                  </a:solidFill>
                </a:rPr>
                <a:t>30,000 construction jobs – </a:t>
              </a:r>
              <a:r>
                <a:rPr lang="en-US" sz="1800" dirty="0">
                  <a:solidFill>
                    <a:srgbClr val="717272"/>
                  </a:solidFill>
                </a:rPr>
                <a:t>FTE job-years tied to build-out of the transit </a:t>
              </a:r>
              <a:r>
                <a:rPr lang="en-US" sz="1800" dirty="0" smtClean="0">
                  <a:solidFill>
                    <a:srgbClr val="717272"/>
                  </a:solidFill>
                </a:rPr>
                <a:t>system</a:t>
              </a:r>
            </a:p>
            <a:p>
              <a:pPr lvl="1">
                <a:spcAft>
                  <a:spcPts val="200"/>
                </a:spcAft>
              </a:pPr>
              <a:endParaRPr lang="en-US" sz="1800" b="1" dirty="0">
                <a:solidFill>
                  <a:srgbClr val="717272"/>
                </a:solidFill>
              </a:endParaRPr>
            </a:p>
            <a:p>
              <a:pPr>
                <a:spcAft>
                  <a:spcPts val="200"/>
                </a:spcAft>
              </a:pPr>
              <a:r>
                <a:rPr lang="en-US" sz="1800" b="1" dirty="0">
                  <a:solidFill>
                    <a:schemeClr val="tx2"/>
                  </a:solidFill>
                </a:rPr>
                <a:t>If Federal dollars are leveraged </a:t>
              </a:r>
              <a:r>
                <a:rPr lang="en-US" sz="1800" dirty="0" smtClean="0">
                  <a:solidFill>
                    <a:srgbClr val="717272"/>
                  </a:solidFill>
                </a:rPr>
                <a:t>for investments, then the ROI of state/local dollars would be even higher</a:t>
              </a:r>
            </a:p>
            <a:p>
              <a:pPr>
                <a:spcAft>
                  <a:spcPts val="200"/>
                </a:spcAft>
              </a:pPr>
              <a:endParaRPr lang="en-US" sz="1800" dirty="0" smtClean="0">
                <a:solidFill>
                  <a:srgbClr val="717272"/>
                </a:solidFill>
              </a:endParaRPr>
            </a:p>
            <a:p>
              <a:r>
                <a:rPr lang="en-US" sz="1800" b="1" dirty="0">
                  <a:solidFill>
                    <a:schemeClr val="tx2"/>
                  </a:solidFill>
                </a:rPr>
                <a:t>Experience with Hiawatha and Central Corridor suggest </a:t>
              </a:r>
              <a:r>
                <a:rPr lang="en-US" sz="1800" b="1" dirty="0" smtClean="0">
                  <a:solidFill>
                    <a:schemeClr val="tx2"/>
                  </a:solidFill>
                </a:rPr>
                <a:t>Scenario </a:t>
              </a:r>
              <a:r>
                <a:rPr lang="en-US" sz="1800" b="1" dirty="0">
                  <a:solidFill>
                    <a:schemeClr val="tx2"/>
                  </a:solidFill>
                </a:rPr>
                <a:t>3, with the highest benefits, is a likely scenario</a:t>
              </a:r>
            </a:p>
            <a:p>
              <a:pPr lvl="1"/>
              <a:r>
                <a:rPr lang="en-US" sz="1800" b="1" dirty="0">
                  <a:solidFill>
                    <a:srgbClr val="717272"/>
                  </a:solidFill>
                </a:rPr>
                <a:t>2 million square feet of office space </a:t>
              </a:r>
              <a:r>
                <a:rPr lang="en-US" sz="1800" dirty="0">
                  <a:solidFill>
                    <a:srgbClr val="717272"/>
                  </a:solidFill>
                </a:rPr>
                <a:t>was constructed within half a mile of Hiawatha from 2004-2010</a:t>
              </a:r>
            </a:p>
            <a:p>
              <a:pPr lvl="1"/>
              <a:r>
                <a:rPr lang="en-US" sz="1800" dirty="0">
                  <a:solidFill>
                    <a:srgbClr val="717272"/>
                  </a:solidFill>
                </a:rPr>
                <a:t>Development of </a:t>
              </a:r>
              <a:r>
                <a:rPr lang="en-US" sz="1800" b="1" dirty="0">
                  <a:solidFill>
                    <a:srgbClr val="717272"/>
                  </a:solidFill>
                </a:rPr>
                <a:t>new housing </a:t>
              </a:r>
              <a:r>
                <a:rPr lang="en-US" sz="1800" b="1" dirty="0" smtClean="0">
                  <a:solidFill>
                    <a:srgbClr val="717272"/>
                  </a:solidFill>
                </a:rPr>
                <a:t>exceeded </a:t>
              </a:r>
              <a:r>
                <a:rPr lang="en-US" sz="1800" b="1" dirty="0">
                  <a:solidFill>
                    <a:srgbClr val="717272"/>
                  </a:solidFill>
                </a:rPr>
                <a:t>2020 projections </a:t>
              </a:r>
              <a:r>
                <a:rPr lang="en-US" sz="1800" dirty="0" smtClean="0">
                  <a:solidFill>
                    <a:srgbClr val="717272"/>
                  </a:solidFill>
                </a:rPr>
                <a:t>by </a:t>
              </a:r>
              <a:r>
                <a:rPr lang="en-US" sz="1800" dirty="0">
                  <a:solidFill>
                    <a:srgbClr val="717272"/>
                  </a:solidFill>
                </a:rPr>
                <a:t>nearly 50% within first year of operation</a:t>
              </a:r>
            </a:p>
            <a:p>
              <a:pPr lvl="1">
                <a:spcAft>
                  <a:spcPts val="200"/>
                </a:spcAft>
              </a:pPr>
              <a:r>
                <a:rPr lang="en-US" sz="1800" b="1" dirty="0" smtClean="0">
                  <a:solidFill>
                    <a:srgbClr val="717272"/>
                  </a:solidFill>
                </a:rPr>
                <a:t>$1.2B of construction </a:t>
              </a:r>
              <a:r>
                <a:rPr lang="en-US" sz="1800" dirty="0" smtClean="0">
                  <a:solidFill>
                    <a:srgbClr val="717272"/>
                  </a:solidFill>
                </a:rPr>
                <a:t>has been approved along Central Corridor, set to open in 2014</a:t>
              </a:r>
            </a:p>
          </p:txBody>
        </p:sp>
      </p:grpSp>
      <p:sp>
        <p:nvSpPr>
          <p:cNvPr id="970759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505325" y="2419350"/>
            <a:ext cx="1216025" cy="48101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22353"/>
                        <a:invGamma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0760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505325" y="2408238"/>
            <a:ext cx="1216025" cy="48101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22353"/>
                        <a:invGamma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0761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505325" y="2087563"/>
            <a:ext cx="1216025" cy="6556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chemeClr val="tx2"/>
              </a:buClr>
            </a:pPr>
            <a:r>
              <a:rPr lang="en-US" sz="1600" b="1"/>
              <a:t>  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8069263" y="6508297"/>
            <a:ext cx="746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D72574A-3FEF-4E4F-8DD4-F0ED1B79D62D}" type="slidenum">
              <a:rPr lang="ko-KR" altLang="en-US" smtClean="0"/>
              <a:pPr>
                <a:defRPr/>
              </a:pPr>
              <a:t>15</a:t>
            </a:fld>
            <a:r>
              <a:rPr lang="en-US" altLang="ko-KR" smtClean="0"/>
              <a:t> </a:t>
            </a:r>
            <a:endParaRPr lang="en-US" altLang="ko-KR" dirty="0"/>
          </a:p>
        </p:txBody>
      </p:sp>
      <p:sp>
        <p:nvSpPr>
          <p:cNvPr id="14" name="McK 5. Source"/>
          <p:cNvSpPr>
            <a:spLocks noChangeArrowheads="1"/>
          </p:cNvSpPr>
          <p:nvPr/>
        </p:nvSpPr>
        <p:spPr bwMode="auto">
          <a:xfrm>
            <a:off x="119063" y="6464753"/>
            <a:ext cx="6862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en-US" altLang="zh-CN" sz="100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SOURCE: MetCouncil, U of MN Transitways Impact Research Program</a:t>
            </a:r>
            <a:endParaRPr lang="en-US" altLang="zh-CN" sz="1000"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69263" y="87313"/>
            <a:ext cx="746125" cy="182562"/>
          </a:xfrm>
        </p:spPr>
        <p:txBody>
          <a:bodyPr/>
          <a:lstStyle/>
          <a:p>
            <a:pPr>
              <a:defRPr/>
            </a:pPr>
            <a:fld id="{7E145A4F-5D51-41E4-B232-294DD8C0C7AF}" type="slidenum">
              <a:rPr lang="ko-KR" altLang="en-US"/>
              <a:pPr>
                <a:defRPr/>
              </a:pPr>
              <a:t>16</a:t>
            </a:fld>
            <a:r>
              <a:rPr lang="en-US" altLang="ko-KR"/>
              <a:t> </a:t>
            </a:r>
            <a:endParaRPr lang="en-US" altLang="ko-KR" dirty="0"/>
          </a:p>
        </p:txBody>
      </p:sp>
      <p:graphicFrame>
        <p:nvGraphicFramePr>
          <p:cNvPr id="972802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825365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64" name="think-cell Slide" r:id="rId30" imgW="360" imgH="360" progId="TCLayout.ActiveDocument.1">
                  <p:embed/>
                </p:oleObj>
              </mc:Choice>
              <mc:Fallback>
                <p:oleObj name="think-cell Slide" r:id="rId30" imgW="360" imgH="360" progId="TCLayout.ActiveDocument.1">
                  <p:embed/>
                  <p:pic>
                    <p:nvPicPr>
                      <p:cNvPr id="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03" name="Rectang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149225" y="661988"/>
            <a:ext cx="8066088" cy="730250"/>
          </a:xfrm>
        </p:spPr>
        <p:txBody>
          <a:bodyPr/>
          <a:lstStyle/>
          <a:p>
            <a:r>
              <a:rPr lang="en-US"/>
              <a:t>In addition to the quantitative analysis, we interviewed regional businesses about how they view transit</a:t>
            </a:r>
          </a:p>
        </p:txBody>
      </p:sp>
      <p:sp>
        <p:nvSpPr>
          <p:cNvPr id="972804" name="Text Placeholder 12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211137" y="6248400"/>
            <a:ext cx="85423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11" tIns="44806" rIns="89611" bIns="44806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ko-KR" sz="1200">
                <a:ea typeface="Gulim" pitchFamily="34" charset="-127"/>
              </a:rPr>
              <a:t>Source: Focus groups with HR and facilities leaders from leading companies in Minneapolis-St. Paul Metro area.  Interviewed companies include: Target, UnitedHealth, US Bancorp, Xcel Energy, and Plymouth/Center National Bank.</a:t>
            </a:r>
          </a:p>
        </p:txBody>
      </p:sp>
      <p:grpSp>
        <p:nvGrpSpPr>
          <p:cNvPr id="972805" name="Group 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0650" y="2184400"/>
            <a:ext cx="2955925" cy="1157288"/>
            <a:chOff x="175" y="913"/>
            <a:chExt cx="1862" cy="729"/>
          </a:xfrm>
        </p:grpSpPr>
        <p:pic>
          <p:nvPicPr>
            <p:cNvPr id="972806" name="Picture 6" descr="Ausriss-gross"/>
            <p:cNvPicPr>
              <a:picLocks noChangeArrowheads="1"/>
            </p:cNvPicPr>
            <p:nvPr>
              <p:custDataLst>
                <p:tags r:id="rId26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5" y="913"/>
              <a:ext cx="1862" cy="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2807" name="Text Placeholder 12"/>
            <p:cNvSpPr>
              <a:spLocks/>
            </p:cNvSpPr>
            <p:nvPr>
              <p:custDataLst>
                <p:tags r:id="rId27"/>
              </p:custDataLst>
            </p:nvPr>
          </p:nvSpPr>
          <p:spPr bwMode="gray">
            <a:xfrm>
              <a:off x="286" y="970"/>
              <a:ext cx="1673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rgbClr val="000000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rgbClr val="000000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rgbClr val="000000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Gulim" pitchFamily="34" charset="-127"/>
                </a:rPr>
                <a:t>“Improved transit provides greater efficiency to attract employees, enables them to connect with labor groups.”</a:t>
              </a:r>
            </a:p>
          </p:txBody>
        </p:sp>
      </p:grpSp>
      <p:grpSp>
        <p:nvGrpSpPr>
          <p:cNvPr id="972808" name="Group 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925513" y="3598863"/>
            <a:ext cx="2889250" cy="985837"/>
            <a:chOff x="463" y="1663"/>
            <a:chExt cx="1820" cy="621"/>
          </a:xfrm>
        </p:grpSpPr>
        <p:pic>
          <p:nvPicPr>
            <p:cNvPr id="972809" name="Picture 9" descr="Ausriss-gross"/>
            <p:cNvPicPr>
              <a:picLocks noChangeArrowheads="1"/>
            </p:cNvPicPr>
            <p:nvPr>
              <p:custDataLst>
                <p:tags r:id="rId24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63" y="1663"/>
              <a:ext cx="1820" cy="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2810" name="Text Placeholder 12"/>
            <p:cNvSpPr>
              <a:spLocks/>
            </p:cNvSpPr>
            <p:nvPr>
              <p:custDataLst>
                <p:tags r:id="rId25"/>
              </p:custDataLst>
            </p:nvPr>
          </p:nvSpPr>
          <p:spPr bwMode="gray">
            <a:xfrm>
              <a:off x="568" y="1735"/>
              <a:ext cx="1601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rgbClr val="000000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rgbClr val="000000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rgbClr val="000000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Gulim" pitchFamily="34" charset="-127"/>
                </a:rPr>
                <a:t>“Transit comes up in every HR conversation with new employees.”</a:t>
              </a:r>
            </a:p>
          </p:txBody>
        </p:sp>
      </p:grpSp>
      <p:grpSp>
        <p:nvGrpSpPr>
          <p:cNvPr id="972811" name="Group 1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622925" y="2301875"/>
            <a:ext cx="3108325" cy="1014413"/>
            <a:chOff x="3319" y="925"/>
            <a:chExt cx="1958" cy="639"/>
          </a:xfrm>
        </p:grpSpPr>
        <p:pic>
          <p:nvPicPr>
            <p:cNvPr id="972812" name="Picture 12" descr="Ausriss-gross"/>
            <p:cNvPicPr>
              <a:picLocks noChangeArrowheads="1"/>
            </p:cNvPicPr>
            <p:nvPr>
              <p:custDataLst>
                <p:tags r:id="rId22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19" y="925"/>
              <a:ext cx="1958" cy="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2813" name="Text Placeholder 12"/>
            <p:cNvSpPr>
              <a:spLocks/>
            </p:cNvSpPr>
            <p:nvPr>
              <p:custDataLst>
                <p:tags r:id="rId23"/>
              </p:custDataLst>
            </p:nvPr>
          </p:nvSpPr>
          <p:spPr bwMode="gray">
            <a:xfrm>
              <a:off x="3454" y="1001"/>
              <a:ext cx="1715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rgbClr val="000000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rgbClr val="000000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rgbClr val="000000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Gulim" pitchFamily="34" charset="-127"/>
                </a:rPr>
                <a:t>“60% of our downtown employees have a Metropass.  We want to support that.”</a:t>
              </a:r>
            </a:p>
          </p:txBody>
        </p:sp>
      </p:grpSp>
      <p:grpSp>
        <p:nvGrpSpPr>
          <p:cNvPr id="972814" name="Group 1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3146425" y="2212975"/>
            <a:ext cx="2362200" cy="1182688"/>
            <a:chOff x="2713" y="1747"/>
            <a:chExt cx="1820" cy="621"/>
          </a:xfrm>
        </p:grpSpPr>
        <p:pic>
          <p:nvPicPr>
            <p:cNvPr id="972815" name="Picture 15" descr="Ausriss-gross"/>
            <p:cNvPicPr>
              <a:picLocks noChangeArrowheads="1"/>
            </p:cNvPicPr>
            <p:nvPr>
              <p:custDataLst>
                <p:tags r:id="rId20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713" y="1747"/>
              <a:ext cx="1820" cy="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2816" name="Text Placeholder 12"/>
            <p:cNvSpPr>
              <a:spLocks/>
            </p:cNvSpPr>
            <p:nvPr>
              <p:custDataLst>
                <p:tags r:id="rId21"/>
              </p:custDataLst>
            </p:nvPr>
          </p:nvSpPr>
          <p:spPr bwMode="gray">
            <a:xfrm>
              <a:off x="2885" y="1797"/>
              <a:ext cx="1477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611" tIns="44806" rIns="89611" bIns="44806">
              <a:sp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rgbClr val="000000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rgbClr val="000000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rgbClr val="000000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Gulim" pitchFamily="34" charset="-127"/>
                </a:rPr>
                <a:t>“Our younger workers show a higher level of interest in transit.”</a:t>
              </a:r>
            </a:p>
          </p:txBody>
        </p:sp>
      </p:grpSp>
      <p:grpSp>
        <p:nvGrpSpPr>
          <p:cNvPr id="972817" name="Group 17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316538" y="3859213"/>
            <a:ext cx="3432175" cy="985837"/>
            <a:chOff x="3361" y="2431"/>
            <a:chExt cx="2162" cy="621"/>
          </a:xfrm>
        </p:grpSpPr>
        <p:pic>
          <p:nvPicPr>
            <p:cNvPr id="972818" name="Picture 18" descr="Ausriss-gross"/>
            <p:cNvPicPr>
              <a:picLocks noChangeArrowheads="1"/>
            </p:cNvPicPr>
            <p:nvPr>
              <p:custDataLst>
                <p:tags r:id="rId18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1" y="2431"/>
              <a:ext cx="2162" cy="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2819" name="Text Placeholder 12"/>
            <p:cNvSpPr>
              <a:spLocks/>
            </p:cNvSpPr>
            <p:nvPr>
              <p:custDataLst>
                <p:tags r:id="rId19"/>
              </p:custDataLst>
            </p:nvPr>
          </p:nvSpPr>
          <p:spPr bwMode="gray">
            <a:xfrm>
              <a:off x="3467" y="2509"/>
              <a:ext cx="1987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rgbClr val="000000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rgbClr val="000000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rgbClr val="000000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Gulim" pitchFamily="34" charset="-127"/>
                </a:rPr>
                <a:t>“Transit is important to attracting workers.  Without it, working downtown would be very difficult.”</a:t>
              </a:r>
            </a:p>
          </p:txBody>
        </p:sp>
      </p:grpSp>
      <p:grpSp>
        <p:nvGrpSpPr>
          <p:cNvPr id="972820" name="Group 20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58788" y="4710113"/>
            <a:ext cx="3984625" cy="1471612"/>
            <a:chOff x="289" y="2485"/>
            <a:chExt cx="2510" cy="927"/>
          </a:xfrm>
        </p:grpSpPr>
        <p:pic>
          <p:nvPicPr>
            <p:cNvPr id="972821" name="Picture 21" descr="Ausriss-gross"/>
            <p:cNvPicPr>
              <a:picLocks noChangeArrowheads="1"/>
            </p:cNvPicPr>
            <p:nvPr>
              <p:custDataLst>
                <p:tags r:id="rId16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9" y="2485"/>
              <a:ext cx="2510" cy="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2822" name="Text Placeholder 12"/>
            <p:cNvSpPr>
              <a:spLocks/>
            </p:cNvSpPr>
            <p:nvPr>
              <p:custDataLst>
                <p:tags r:id="rId17"/>
              </p:custDataLst>
            </p:nvPr>
          </p:nvSpPr>
          <p:spPr bwMode="gray">
            <a:xfrm>
              <a:off x="426" y="2553"/>
              <a:ext cx="2298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rgbClr val="000000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rgbClr val="000000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rgbClr val="000000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Gulim" pitchFamily="34" charset="-127"/>
                </a:rPr>
                <a:t>“We have a company priority to be green and socially-responsible.  Supporting transit is important.  We find that it gets a very positive reaction within our younger employees.” </a:t>
              </a:r>
            </a:p>
          </p:txBody>
        </p:sp>
      </p:grpSp>
      <p:grpSp>
        <p:nvGrpSpPr>
          <p:cNvPr id="972823" name="Group 23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792663" y="5078413"/>
            <a:ext cx="3556000" cy="1042987"/>
            <a:chOff x="3079" y="3025"/>
            <a:chExt cx="2240" cy="657"/>
          </a:xfrm>
        </p:grpSpPr>
        <p:pic>
          <p:nvPicPr>
            <p:cNvPr id="972824" name="Picture 24" descr="Ausriss-gross"/>
            <p:cNvPicPr>
              <a:picLocks noChangeArrowheads="1"/>
            </p:cNvPicPr>
            <p:nvPr>
              <p:custDataLst>
                <p:tags r:id="rId14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79" y="3025"/>
              <a:ext cx="2240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2825" name="Text Placeholder 12"/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3221" y="3125"/>
              <a:ext cx="2041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rgbClr val="000000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rgbClr val="000000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rgbClr val="000000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Gulim" pitchFamily="34" charset="-127"/>
                </a:rPr>
                <a:t>“We worry about future commuting costs, as gas could be significantly more expensive.”</a:t>
              </a:r>
            </a:p>
          </p:txBody>
        </p:sp>
      </p:grpSp>
      <p:sp>
        <p:nvSpPr>
          <p:cNvPr id="972826" name="Rectangle 3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55575" y="1530350"/>
            <a:ext cx="8159750" cy="474663"/>
          </a:xfrm>
          <a:prstGeom prst="rect">
            <a:avLst/>
          </a:prstGeom>
          <a:solidFill>
            <a:srgbClr val="5F84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972827" name="Rectangle 27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34938" y="1622425"/>
            <a:ext cx="6540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5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1600" b="1" i="1">
                <a:solidFill>
                  <a:schemeClr val="bg1"/>
                </a:solidFill>
                <a:latin typeface="Arial" charset="0"/>
              </a:rPr>
              <a:t>Transit is  important to employers’ ability to attract employees</a:t>
            </a:r>
            <a:endParaRPr lang="en-US" sz="1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Slide Number Placeholder 3"/>
          <p:cNvSpPr txBox="1">
            <a:spLocks/>
          </p:cNvSpPr>
          <p:nvPr/>
        </p:nvSpPr>
        <p:spPr bwMode="auto">
          <a:xfrm>
            <a:off x="8069263" y="6508297"/>
            <a:ext cx="746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D72574A-3FEF-4E4F-8DD4-F0ED1B79D62D}" type="slidenum">
              <a:rPr lang="ko-KR" altLang="en-US" smtClean="0"/>
              <a:pPr>
                <a:defRPr/>
              </a:pPr>
              <a:t>16</a:t>
            </a:fld>
            <a:r>
              <a:rPr lang="en-US" altLang="ko-KR" smtClean="0"/>
              <a:t> 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69263" y="87313"/>
            <a:ext cx="746125" cy="182562"/>
          </a:xfrm>
        </p:spPr>
        <p:txBody>
          <a:bodyPr/>
          <a:lstStyle/>
          <a:p>
            <a:pPr>
              <a:defRPr/>
            </a:pPr>
            <a:fld id="{833CABBA-616A-4DD6-B528-A1AA437472F6}" type="slidenum">
              <a:rPr lang="ko-KR" altLang="en-US"/>
              <a:pPr>
                <a:defRPr/>
              </a:pPr>
              <a:t>17</a:t>
            </a:fld>
            <a:r>
              <a:rPr lang="en-US" altLang="ko-KR"/>
              <a:t> </a:t>
            </a:r>
            <a:endParaRPr lang="en-US" altLang="ko-KR" dirty="0"/>
          </a:p>
        </p:txBody>
      </p:sp>
      <p:graphicFrame>
        <p:nvGraphicFramePr>
          <p:cNvPr id="974850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424150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911" name="think-cell Slide" r:id="rId29" imgW="360" imgH="360" progId="TCLayout.ActiveDocument.1">
                  <p:embed/>
                </p:oleObj>
              </mc:Choice>
              <mc:Fallback>
                <p:oleObj name="think-cell Slide" r:id="rId29" imgW="360" imgH="360" progId="TCLayout.ActiveDocument.1">
                  <p:embed/>
                  <p:pic>
                    <p:nvPicPr>
                      <p:cNvPr id="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485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55575" y="1128713"/>
            <a:ext cx="4079875" cy="862012"/>
          </a:xfrm>
          <a:prstGeom prst="rect">
            <a:avLst/>
          </a:prstGeom>
          <a:solidFill>
            <a:srgbClr val="5F84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974852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489450" y="1128713"/>
            <a:ext cx="4079875" cy="862012"/>
          </a:xfrm>
          <a:prstGeom prst="rect">
            <a:avLst/>
          </a:prstGeom>
          <a:solidFill>
            <a:srgbClr val="5F84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974853" name="Rectangle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gray">
          <a:xfrm>
            <a:off x="149225" y="661988"/>
            <a:ext cx="8066088" cy="365125"/>
          </a:xfrm>
        </p:spPr>
        <p:txBody>
          <a:bodyPr/>
          <a:lstStyle/>
          <a:p>
            <a:r>
              <a:rPr lang="en-US"/>
              <a:t>What business leaders say (cont)…</a:t>
            </a:r>
          </a:p>
        </p:txBody>
      </p:sp>
      <p:grpSp>
        <p:nvGrpSpPr>
          <p:cNvPr id="974854" name="Group 6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49238" y="2144713"/>
            <a:ext cx="3108325" cy="1014412"/>
            <a:chOff x="361" y="2821"/>
            <a:chExt cx="1958" cy="639"/>
          </a:xfrm>
        </p:grpSpPr>
        <p:pic>
          <p:nvPicPr>
            <p:cNvPr id="974855" name="Picture 7" descr="Ausriss-gross"/>
            <p:cNvPicPr>
              <a:picLocks noChangeArrowheads="1"/>
            </p:cNvPicPr>
            <p:nvPr>
              <p:custDataLst>
                <p:tags r:id="rId25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1" y="2821"/>
              <a:ext cx="1958" cy="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4856" name="Text Placeholder 12"/>
            <p:cNvSpPr>
              <a:spLocks/>
            </p:cNvSpPr>
            <p:nvPr>
              <p:custDataLst>
                <p:tags r:id="rId26"/>
              </p:custDataLst>
            </p:nvPr>
          </p:nvSpPr>
          <p:spPr bwMode="gray">
            <a:xfrm>
              <a:off x="496" y="2909"/>
              <a:ext cx="1679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rgbClr val="000000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rgbClr val="000000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rgbClr val="000000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Gulim" pitchFamily="34" charset="-127"/>
                </a:rPr>
                <a:t>“Improved transit would allow higher densities and greater customer access.”</a:t>
              </a:r>
            </a:p>
          </p:txBody>
        </p:sp>
      </p:grpSp>
      <p:sp>
        <p:nvSpPr>
          <p:cNvPr id="97485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34938" y="1203325"/>
            <a:ext cx="32702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5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1600" b="1" i="1">
                <a:solidFill>
                  <a:schemeClr val="bg1"/>
                </a:solidFill>
                <a:latin typeface="Arial" charset="0"/>
              </a:rPr>
              <a:t>Transit enables higher density development and greater customer access</a:t>
            </a:r>
            <a:endParaRPr lang="en-US" sz="16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974858" name="Group 1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15938" y="3297238"/>
            <a:ext cx="2917825" cy="1014412"/>
            <a:chOff x="1069" y="2047"/>
            <a:chExt cx="1838" cy="639"/>
          </a:xfrm>
        </p:grpSpPr>
        <p:pic>
          <p:nvPicPr>
            <p:cNvPr id="974859" name="Picture 11" descr="Ausriss-gross"/>
            <p:cNvPicPr>
              <a:picLocks noChangeArrowheads="1"/>
            </p:cNvPicPr>
            <p:nvPr>
              <p:custDataLst>
                <p:tags r:id="rId23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69" y="2047"/>
              <a:ext cx="1838" cy="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4860" name="Rectangle 1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1147" y="2203"/>
              <a:ext cx="171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5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1">
                <a:buFont typeface="Wingdings" pitchFamily="2" charset="2"/>
                <a:buNone/>
              </a:pPr>
              <a:r>
                <a:rPr lang="en-US" sz="1600">
                  <a:latin typeface="Arial" charset="0"/>
                </a:rPr>
                <a:t>“Higher densities encourage entrepreneurial activities.”</a:t>
              </a:r>
              <a:endParaRPr lang="en-US" sz="1600" b="1" i="1">
                <a:latin typeface="Arial" charset="0"/>
              </a:endParaRPr>
            </a:p>
          </p:txBody>
        </p:sp>
      </p:grpSp>
      <p:sp>
        <p:nvSpPr>
          <p:cNvPr id="974861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506913" y="1203325"/>
            <a:ext cx="35464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5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1600" b="1" i="1">
                <a:solidFill>
                  <a:schemeClr val="bg1"/>
                </a:solidFill>
                <a:latin typeface="Arial" charset="0"/>
              </a:rPr>
              <a:t>Transit must be connected to and aligned with destinations and other modes of transit</a:t>
            </a:r>
            <a:endParaRPr lang="en-US" sz="3200">
              <a:solidFill>
                <a:schemeClr val="bg1"/>
              </a:solidFill>
            </a:endParaRPr>
          </a:p>
        </p:txBody>
      </p:sp>
      <p:grpSp>
        <p:nvGrpSpPr>
          <p:cNvPr id="974862" name="Group 14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573588" y="2097088"/>
            <a:ext cx="3317875" cy="1014412"/>
            <a:chOff x="2593" y="1279"/>
            <a:chExt cx="2090" cy="639"/>
          </a:xfrm>
        </p:grpSpPr>
        <p:pic>
          <p:nvPicPr>
            <p:cNvPr id="974863" name="Picture 15" descr="Ausriss-gross"/>
            <p:cNvPicPr>
              <a:picLocks noChangeArrowheads="1"/>
            </p:cNvPicPr>
            <p:nvPr>
              <p:custDataLst>
                <p:tags r:id="rId21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593" y="1279"/>
              <a:ext cx="2090" cy="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4864" name="Rectangle 16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2647" y="1367"/>
              <a:ext cx="1970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5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1">
                <a:buFont typeface="Wingdings" pitchFamily="2" charset="2"/>
                <a:buNone/>
              </a:pPr>
              <a:r>
                <a:rPr lang="en-US" sz="1600">
                  <a:latin typeface="Arial" charset="0"/>
                </a:rPr>
                <a:t>“Pedestrian access is important to support transit, complete last mile connections.”</a:t>
              </a:r>
              <a:endParaRPr lang="en-US" sz="3200"/>
            </a:p>
          </p:txBody>
        </p:sp>
      </p:grpSp>
      <p:grpSp>
        <p:nvGrpSpPr>
          <p:cNvPr id="974865" name="Group 17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707063" y="3205163"/>
            <a:ext cx="3041650" cy="814387"/>
            <a:chOff x="3535" y="1917"/>
            <a:chExt cx="1916" cy="513"/>
          </a:xfrm>
        </p:grpSpPr>
        <p:pic>
          <p:nvPicPr>
            <p:cNvPr id="974866" name="Picture 18" descr="Ausriss-gross"/>
            <p:cNvPicPr>
              <a:picLocks noChangeArrowheads="1"/>
            </p:cNvPicPr>
            <p:nvPr>
              <p:custDataLst>
                <p:tags r:id="rId19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535" y="1917"/>
              <a:ext cx="1916" cy="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4867" name="Rectangle 1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3577" y="2029"/>
              <a:ext cx="1817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5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1">
                <a:buFont typeface="Wingdings" pitchFamily="2" charset="2"/>
                <a:buNone/>
              </a:pPr>
              <a:r>
                <a:rPr lang="en-US" sz="1600">
                  <a:latin typeface="Arial" charset="0"/>
                </a:rPr>
                <a:t>“Want to see more suburb-to-suburb connections.”</a:t>
              </a:r>
              <a:endParaRPr lang="en-US" sz="3200"/>
            </a:p>
          </p:txBody>
        </p:sp>
      </p:grpSp>
      <p:grpSp>
        <p:nvGrpSpPr>
          <p:cNvPr id="974868" name="Group 20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4802188" y="4141788"/>
            <a:ext cx="3603625" cy="966787"/>
            <a:chOff x="2923" y="2495"/>
            <a:chExt cx="2270" cy="609"/>
          </a:xfrm>
        </p:grpSpPr>
        <p:pic>
          <p:nvPicPr>
            <p:cNvPr id="974869" name="Picture 21" descr="Ausriss-gross"/>
            <p:cNvPicPr>
              <a:picLocks noChangeArrowheads="1"/>
            </p:cNvPicPr>
            <p:nvPr>
              <p:custDataLst>
                <p:tags r:id="rId17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23" y="2495"/>
              <a:ext cx="2270" cy="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4870" name="Rectangle 2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3007" y="2567"/>
              <a:ext cx="2132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5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1">
                <a:buFont typeface="Wingdings" pitchFamily="2" charset="2"/>
                <a:buNone/>
              </a:pPr>
              <a:r>
                <a:rPr lang="en-US" sz="1600">
                  <a:latin typeface="Arial" charset="0"/>
                </a:rPr>
                <a:t>“I appreciates the LRT connection to the airport but there are limited door-to-door mass transit options.”</a:t>
              </a:r>
              <a:endParaRPr lang="en-US" sz="3200"/>
            </a:p>
          </p:txBody>
        </p:sp>
      </p:grpSp>
      <p:grpSp>
        <p:nvGrpSpPr>
          <p:cNvPr id="974871" name="Group 23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5487988" y="5376407"/>
            <a:ext cx="2565400" cy="705076"/>
            <a:chOff x="3337" y="3169"/>
            <a:chExt cx="1454" cy="513"/>
          </a:xfrm>
        </p:grpSpPr>
        <p:pic>
          <p:nvPicPr>
            <p:cNvPr id="974872" name="Picture 24" descr="Ausriss-gross"/>
            <p:cNvPicPr>
              <a:picLocks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37" y="3169"/>
              <a:ext cx="1454" cy="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4873" name="Rectangle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3505" y="3349"/>
              <a:ext cx="114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5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1">
                <a:buFont typeface="Wingdings" pitchFamily="2" charset="2"/>
                <a:buNone/>
              </a:pPr>
              <a:r>
                <a:rPr lang="en-US" sz="1600" dirty="0">
                  <a:latin typeface="Arial" charset="0"/>
                </a:rPr>
                <a:t>“Must be reliable.”</a:t>
              </a:r>
            </a:p>
          </p:txBody>
        </p:sp>
      </p:grpSp>
      <p:sp>
        <p:nvSpPr>
          <p:cNvPr id="974874" name="Text Placeholder 12"/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211137" y="6248400"/>
            <a:ext cx="85423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11" tIns="44806" rIns="89611" bIns="44806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ko-KR" sz="1200">
                <a:ea typeface="Gulim" pitchFamily="34" charset="-127"/>
              </a:rPr>
              <a:t>Source: Focus groups with HR and facilities leaders from leading companies in Minneapolis-St. Paul Metro area.  Interviewed companies include: Target, UnitedHealth, US Bancorp, Xcel Energy, and Plymouth/Center National Bank.</a:t>
            </a:r>
          </a:p>
        </p:txBody>
      </p:sp>
      <p:sp>
        <p:nvSpPr>
          <p:cNvPr id="28" name="Slide Number Placeholder 3"/>
          <p:cNvSpPr txBox="1">
            <a:spLocks/>
          </p:cNvSpPr>
          <p:nvPr/>
        </p:nvSpPr>
        <p:spPr bwMode="auto">
          <a:xfrm>
            <a:off x="8069263" y="6508297"/>
            <a:ext cx="746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D72574A-3FEF-4E4F-8DD4-F0ED1B79D62D}" type="slidenum">
              <a:rPr lang="ko-KR" altLang="en-US" smtClean="0"/>
              <a:pPr>
                <a:defRPr/>
              </a:pPr>
              <a:t>17</a:t>
            </a:fld>
            <a:r>
              <a:rPr lang="en-US" altLang="ko-KR" smtClean="0"/>
              <a:t> 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69263" y="87313"/>
            <a:ext cx="746125" cy="182562"/>
          </a:xfrm>
        </p:spPr>
        <p:txBody>
          <a:bodyPr/>
          <a:lstStyle/>
          <a:p>
            <a:pPr>
              <a:defRPr/>
            </a:pPr>
            <a:fld id="{FC249D3C-520C-4834-8C3E-6979B98F9BF7}" type="slidenum">
              <a:rPr lang="ko-KR" altLang="en-US"/>
              <a:pPr>
                <a:defRPr/>
              </a:pPr>
              <a:t>18</a:t>
            </a:fld>
            <a:r>
              <a:rPr lang="en-US" altLang="ko-KR"/>
              <a:t> </a:t>
            </a:r>
            <a:endParaRPr lang="en-US" altLang="ko-KR" dirty="0"/>
          </a:p>
        </p:txBody>
      </p:sp>
      <p:sp>
        <p:nvSpPr>
          <p:cNvPr id="976898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149225" y="661988"/>
            <a:ext cx="8812213" cy="365125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976899" name="Text Placeholder 12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376237" y="1317625"/>
            <a:ext cx="8066088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lvl="1"/>
            <a:r>
              <a:rPr lang="en-US">
                <a:solidFill>
                  <a:schemeClr val="tx2"/>
                </a:solidFill>
              </a:rPr>
              <a:t>Based on direct impacts alone, the benefits of implementing a regional transit system far outweigh the costs</a:t>
            </a:r>
          </a:p>
          <a:p>
            <a:pPr lvl="2"/>
            <a:r>
              <a:rPr lang="en-US"/>
              <a:t>Building the 2030 regional plan would result in </a:t>
            </a:r>
            <a:r>
              <a:rPr lang="en-US">
                <a:solidFill>
                  <a:schemeClr val="tx1"/>
                </a:solidFill>
              </a:rPr>
              <a:t>$6.6 – 10.1 billion in direct benefits, on a $4.4 billion investment (between 2030 – 2045)</a:t>
            </a:r>
          </a:p>
          <a:p>
            <a:pPr lvl="2"/>
            <a:r>
              <a:rPr lang="en-US">
                <a:solidFill>
                  <a:schemeClr val="tx1"/>
                </a:solidFill>
              </a:rPr>
              <a:t>Accelerating the system buildout to 2023 would result in increased direct benefits: $10.7 – 16.5 billion on a $5.3 billion investment</a:t>
            </a:r>
          </a:p>
          <a:p>
            <a:pPr lvl="2"/>
            <a:r>
              <a:rPr lang="en-US"/>
              <a:t>More community growth near transit stations would also increase the return on investment by an additional $2 - $4 billion</a:t>
            </a:r>
          </a:p>
          <a:p>
            <a:pPr lvl="2"/>
            <a:endParaRPr lang="en-US"/>
          </a:p>
          <a:p>
            <a:pPr lvl="1"/>
            <a:r>
              <a:rPr lang="en-US">
                <a:solidFill>
                  <a:schemeClr val="tx2"/>
                </a:solidFill>
              </a:rPr>
              <a:t>In addition to the quantified direct benefits, the region would benefit from many wider economic benefits</a:t>
            </a:r>
          </a:p>
          <a:p>
            <a:pPr lvl="2"/>
            <a:r>
              <a:rPr lang="en-US">
                <a:solidFill>
                  <a:schemeClr val="tx1"/>
                </a:solidFill>
              </a:rPr>
              <a:t>Increased access to employers (an additional 500,000 within 30-minute commute)</a:t>
            </a:r>
          </a:p>
          <a:p>
            <a:pPr lvl="2"/>
            <a:r>
              <a:rPr lang="en-US">
                <a:solidFill>
                  <a:schemeClr val="tx1"/>
                </a:solidFill>
              </a:rPr>
              <a:t>30,000 construction jobs and $4.3 billion in economic impacts</a:t>
            </a:r>
          </a:p>
          <a:p>
            <a:pPr lvl="2"/>
            <a:endParaRPr lang="en-US">
              <a:solidFill>
                <a:schemeClr val="tx1"/>
              </a:solidFill>
            </a:endParaRPr>
          </a:p>
          <a:p>
            <a:pPr lvl="1"/>
            <a:r>
              <a:rPr lang="en-US">
                <a:solidFill>
                  <a:schemeClr val="tx2"/>
                </a:solidFill>
              </a:rPr>
              <a:t>Interviewed employers reinforced the benefits of a regional transit system</a:t>
            </a:r>
          </a:p>
          <a:p>
            <a:pPr lvl="2"/>
            <a:r>
              <a:rPr lang="en-US"/>
              <a:t>A comprehensive transit system is critical to attract and retain employees</a:t>
            </a:r>
            <a:endParaRPr lang="en-US">
              <a:solidFill>
                <a:schemeClr val="tx1"/>
              </a:solidFill>
            </a:endParaRPr>
          </a:p>
          <a:p>
            <a:pPr lvl="1"/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069263" y="6508297"/>
            <a:ext cx="746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D72574A-3FEF-4E4F-8DD4-F0ED1B79D62D}" type="slidenum">
              <a:rPr lang="ko-KR" altLang="en-US" smtClean="0"/>
              <a:pPr>
                <a:defRPr/>
              </a:pPr>
              <a:t>18</a:t>
            </a:fld>
            <a:r>
              <a:rPr lang="en-US" altLang="ko-KR" smtClean="0"/>
              <a:t> 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69263" y="87313"/>
            <a:ext cx="746125" cy="182562"/>
          </a:xfrm>
        </p:spPr>
        <p:txBody>
          <a:bodyPr/>
          <a:lstStyle/>
          <a:p>
            <a:pPr>
              <a:defRPr/>
            </a:pPr>
            <a:fld id="{2DE6C99E-5F37-4906-91E2-136540886ED5}" type="slidenum">
              <a:rPr lang="ko-KR" altLang="en-US"/>
              <a:pPr>
                <a:defRPr/>
              </a:pPr>
              <a:t>1</a:t>
            </a:fld>
            <a:r>
              <a:rPr lang="en-US" altLang="ko-KR"/>
              <a:t> </a:t>
            </a:r>
            <a:endParaRPr lang="en-US" altLang="ko-KR" dirty="0"/>
          </a:p>
        </p:txBody>
      </p:sp>
      <p:graphicFrame>
        <p:nvGraphicFramePr>
          <p:cNvPr id="847882" name="Rectangle 10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219901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45" name="think-cell Slide" r:id="rId8" imgW="0" imgH="0" progId="TCLayout.ActiveDocument.1">
                  <p:embed/>
                </p:oleObj>
              </mc:Choice>
              <mc:Fallback>
                <p:oleObj name="think-cell Slide" r:id="rId8" imgW="0" imgH="0" progId="TCLayout.ActiveDocument.1">
                  <p:embed/>
                  <p:pic>
                    <p:nvPicPr>
                      <p:cNvPr id="0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7888" name="Rectangle 1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49225" y="661988"/>
            <a:ext cx="8066088" cy="365125"/>
          </a:xfrm>
        </p:spPr>
        <p:txBody>
          <a:bodyPr/>
          <a:lstStyle/>
          <a:p>
            <a:r>
              <a:rPr lang="en-US"/>
              <a:t>Today’s agenda</a:t>
            </a:r>
          </a:p>
        </p:txBody>
      </p:sp>
      <p:sp>
        <p:nvSpPr>
          <p:cNvPr id="847876" name="Text Placeholder 1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04775" y="1273175"/>
            <a:ext cx="8716963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11" tIns="44806" rIns="89611" bIns="44806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lvl="1">
              <a:spcAft>
                <a:spcPct val="50000"/>
              </a:spcAft>
            </a:pPr>
            <a:r>
              <a:rPr lang="en-US" altLang="ko-KR" sz="1800">
                <a:ea typeface="Gulim" pitchFamily="34" charset="-127"/>
              </a:rPr>
              <a:t>Itasca Project introduction</a:t>
            </a:r>
          </a:p>
          <a:p>
            <a:pPr lvl="1">
              <a:spcAft>
                <a:spcPct val="50000"/>
              </a:spcAft>
            </a:pPr>
            <a:r>
              <a:rPr lang="en-US" altLang="ko-KR" sz="1800">
                <a:ea typeface="Gulim" pitchFamily="34" charset="-127"/>
              </a:rPr>
              <a:t>Transit ROI objectives</a:t>
            </a:r>
          </a:p>
          <a:p>
            <a:pPr lvl="1">
              <a:spcAft>
                <a:spcPct val="50000"/>
              </a:spcAft>
            </a:pPr>
            <a:r>
              <a:rPr lang="en-US" altLang="ko-KR" sz="1800">
                <a:ea typeface="Gulim" pitchFamily="34" charset="-127"/>
              </a:rPr>
              <a:t>Results of analysis</a:t>
            </a:r>
          </a:p>
          <a:p>
            <a:pPr lvl="1">
              <a:spcAft>
                <a:spcPct val="50000"/>
              </a:spcAft>
            </a:pPr>
            <a:r>
              <a:rPr lang="en-US" altLang="ko-KR" sz="1800">
                <a:ea typeface="Gulim" pitchFamily="34" charset="-127"/>
              </a:rPr>
              <a:t>Comments from business leaders</a:t>
            </a:r>
          </a:p>
          <a:p>
            <a:pPr lvl="1">
              <a:spcAft>
                <a:spcPct val="50000"/>
              </a:spcAft>
            </a:pPr>
            <a:r>
              <a:rPr lang="en-US" altLang="ko-KR" sz="1800">
                <a:ea typeface="Gulim" pitchFamily="34" charset="-127"/>
              </a:rPr>
              <a:t>Conclusion</a:t>
            </a:r>
          </a:p>
        </p:txBody>
      </p:sp>
      <p:pic>
        <p:nvPicPr>
          <p:cNvPr id="847877" name="Picture 13" descr="itascaproject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486400" y="5989638"/>
            <a:ext cx="251301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7902" name="McK Slide Elements"/>
          <p:cNvGrpSpPr>
            <a:grpSpLocks/>
          </p:cNvGrpSpPr>
          <p:nvPr/>
        </p:nvGrpSpPr>
        <p:grpSpPr bwMode="auto">
          <a:xfrm>
            <a:off x="119062" y="7889875"/>
            <a:ext cx="8548688" cy="508000"/>
            <a:chOff x="75" y="3830"/>
            <a:chExt cx="5385" cy="320"/>
          </a:xfrm>
        </p:grpSpPr>
        <p:sp>
          <p:nvSpPr>
            <p:cNvPr id="21" name="McK 4. Footnote" hidden="1"/>
            <p:cNvSpPr txBox="1">
              <a:spLocks noChangeArrowheads="1"/>
            </p:cNvSpPr>
            <p:nvPr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4775" indent="-104775" defTabSz="895350">
                <a:defRPr/>
              </a:pPr>
              <a:r>
                <a:rPr lang="en-US" altLang="zh-CN" sz="1000" dirty="0">
                  <a:latin typeface="Arial" pitchFamily="34" charset="0"/>
                  <a:ea typeface="SimSun" pitchFamily="2" charset="-122"/>
                </a:rPr>
                <a:t>1 Footnote</a:t>
              </a:r>
            </a:p>
          </p:txBody>
        </p:sp>
        <p:sp>
          <p:nvSpPr>
            <p:cNvPr id="24" name="McK 5. Source" hidden="1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  <a:defRPr/>
              </a:pPr>
              <a:r>
                <a:rPr lang="en-US" altLang="zh-CN" sz="1000" dirty="0">
                  <a:solidFill>
                    <a:srgbClr val="000000"/>
                  </a:solidFill>
                  <a:latin typeface="Arial" pitchFamily="34" charset="0"/>
                  <a:ea typeface="SimSun" pitchFamily="2" charset="-122"/>
                </a:rPr>
                <a:t>SOURCE: Source</a:t>
              </a:r>
            </a:p>
          </p:txBody>
        </p:sp>
      </p:grpSp>
      <p:sp>
        <p:nvSpPr>
          <p:cNvPr id="10" name="Slide Number Placeholder 2"/>
          <p:cNvSpPr txBox="1">
            <a:spLocks/>
          </p:cNvSpPr>
          <p:nvPr/>
        </p:nvSpPr>
        <p:spPr bwMode="auto">
          <a:xfrm>
            <a:off x="7999413" y="6403975"/>
            <a:ext cx="746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DE6C99E-5F37-4906-91E2-136540886ED5}" type="slidenum">
              <a:rPr lang="ko-KR" altLang="en-US" smtClean="0"/>
              <a:pPr>
                <a:defRPr/>
              </a:pPr>
              <a:t>1</a:t>
            </a:fld>
            <a:r>
              <a:rPr lang="en-US" altLang="ko-KR" smtClean="0"/>
              <a:t> 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69263" y="87313"/>
            <a:ext cx="746125" cy="182562"/>
          </a:xfrm>
        </p:spPr>
        <p:txBody>
          <a:bodyPr/>
          <a:lstStyle/>
          <a:p>
            <a:pPr>
              <a:defRPr/>
            </a:pPr>
            <a:fld id="{9D759636-35BE-4BF7-A615-D5BAC2129240}" type="slidenum">
              <a:rPr lang="ko-KR" altLang="en-US"/>
              <a:pPr>
                <a:defRPr/>
              </a:pPr>
              <a:t>19</a:t>
            </a:fld>
            <a:r>
              <a:rPr lang="en-US" altLang="ko-KR"/>
              <a:t> </a:t>
            </a:r>
            <a:endParaRPr lang="en-US" altLang="ko-KR" dirty="0"/>
          </a:p>
        </p:txBody>
      </p:sp>
      <p:sp>
        <p:nvSpPr>
          <p:cNvPr id="876546" name="Rectangle 2"/>
          <p:cNvSpPr>
            <a:spLocks noGrp="1"/>
          </p:cNvSpPr>
          <p:nvPr>
            <p:ph type="title"/>
          </p:nvPr>
        </p:nvSpPr>
        <p:spPr>
          <a:xfrm>
            <a:off x="149225" y="661988"/>
            <a:ext cx="8066088" cy="365125"/>
          </a:xfrm>
        </p:spPr>
        <p:txBody>
          <a:bodyPr/>
          <a:lstStyle/>
          <a:p>
            <a:r>
              <a:rPr lang="en-US"/>
              <a:t>Appendix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8069263" y="6508297"/>
            <a:ext cx="746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D72574A-3FEF-4E4F-8DD4-F0ED1B79D62D}" type="slidenum">
              <a:rPr lang="ko-KR" altLang="en-US" smtClean="0"/>
              <a:pPr>
                <a:defRPr/>
              </a:pPr>
              <a:t>19</a:t>
            </a:fld>
            <a:r>
              <a:rPr lang="en-US" altLang="ko-KR" smtClean="0"/>
              <a:t> 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69263" y="87313"/>
            <a:ext cx="746125" cy="182562"/>
          </a:xfrm>
        </p:spPr>
        <p:txBody>
          <a:bodyPr/>
          <a:lstStyle/>
          <a:p>
            <a:pPr>
              <a:defRPr/>
            </a:pPr>
            <a:fld id="{E505ED42-61AF-4734-BC9E-AF4B391AFE6C}" type="slidenum">
              <a:rPr lang="ko-KR" altLang="en-US"/>
              <a:pPr>
                <a:defRPr/>
              </a:pPr>
              <a:t>20</a:t>
            </a:fld>
            <a:r>
              <a:rPr lang="en-US" altLang="ko-KR"/>
              <a:t> </a:t>
            </a:r>
            <a:endParaRPr lang="en-US" altLang="ko-KR" dirty="0"/>
          </a:p>
        </p:txBody>
      </p:sp>
      <p:sp>
        <p:nvSpPr>
          <p:cNvPr id="978946" name="Rectangle 2"/>
          <p:cNvSpPr>
            <a:spLocks noGrp="1"/>
          </p:cNvSpPr>
          <p:nvPr>
            <p:ph type="title"/>
          </p:nvPr>
        </p:nvSpPr>
        <p:spPr bwMode="gray">
          <a:xfrm>
            <a:off x="149225" y="661988"/>
            <a:ext cx="8066088" cy="365125"/>
          </a:xfrm>
        </p:spPr>
        <p:txBody>
          <a:bodyPr/>
          <a:lstStyle/>
          <a:p>
            <a:r>
              <a:rPr lang="en-US"/>
              <a:t>Methodology and key assumptions</a:t>
            </a:r>
          </a:p>
        </p:txBody>
      </p:sp>
      <p:sp>
        <p:nvSpPr>
          <p:cNvPr id="978947" name="Text Placeholder 12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407987" y="1624013"/>
            <a:ext cx="80660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11" tIns="44806" rIns="89611" bIns="44806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lvl="1"/>
            <a:r>
              <a:rPr lang="en-US" altLang="ko-KR">
                <a:ea typeface="Gulim" pitchFamily="34" charset="-127"/>
              </a:rPr>
              <a:t>The analysis estimates future benefits arising from transportation system user benefits, sustainability benefits, state-of-good repair benefits and wider economic development benefits</a:t>
            </a:r>
          </a:p>
          <a:p>
            <a:pPr lvl="1"/>
            <a:endParaRPr lang="en-US" altLang="ko-KR">
              <a:ea typeface="Gulim" pitchFamily="34" charset="-127"/>
            </a:endParaRPr>
          </a:p>
          <a:p>
            <a:pPr lvl="1"/>
            <a:r>
              <a:rPr lang="en-US" altLang="ko-KR">
                <a:ea typeface="Gulim" pitchFamily="34" charset="-127"/>
              </a:rPr>
              <a:t>Utilizes output from Metropolitan Council’s regional travel demand model; population estimates based on Met Council</a:t>
            </a:r>
          </a:p>
          <a:p>
            <a:pPr lvl="1"/>
            <a:endParaRPr lang="en-US" altLang="ko-KR">
              <a:ea typeface="Gulim" pitchFamily="34" charset="-127"/>
            </a:endParaRPr>
          </a:p>
          <a:p>
            <a:pPr lvl="1"/>
            <a:r>
              <a:rPr lang="en-US" altLang="ko-KR">
                <a:ea typeface="Gulim" pitchFamily="34" charset="-127"/>
              </a:rPr>
              <a:t>Discount rate is 2.8 percent, as recommended by MnDOT</a:t>
            </a:r>
          </a:p>
          <a:p>
            <a:pPr lvl="1"/>
            <a:endParaRPr lang="en-US" altLang="ko-KR">
              <a:ea typeface="Gulim" pitchFamily="34" charset="-127"/>
            </a:endParaRPr>
          </a:p>
          <a:p>
            <a:pPr lvl="1"/>
            <a:r>
              <a:rPr lang="en-US" altLang="ko-KR">
                <a:ea typeface="Gulim" pitchFamily="34" charset="-127"/>
              </a:rPr>
              <a:t>The SW Corridor is assumed to commence operation in 2018; for regional assessment, all corridors are assumed to operational in 2030 and impacts from 2030-2045 are estimated and reported</a:t>
            </a:r>
          </a:p>
          <a:p>
            <a:pPr lvl="1"/>
            <a:endParaRPr lang="en-US" altLang="ko-KR">
              <a:ea typeface="Gulim" pitchFamily="34" charset="-127"/>
            </a:endParaRPr>
          </a:p>
          <a:p>
            <a:pPr lvl="1"/>
            <a:r>
              <a:rPr lang="en-US" altLang="ko-KR">
                <a:ea typeface="Gulim" pitchFamily="34" charset="-127"/>
              </a:rPr>
              <a:t>The price of fuel used in the travel demand and mode choice models is $3.41 per gallon ($2.59 in 2000$ based on the CPI) to reflect the average cost of fuel in the region on October 26, 2011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069263" y="6508297"/>
            <a:ext cx="746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D72574A-3FEF-4E4F-8DD4-F0ED1B79D62D}" type="slidenum">
              <a:rPr lang="ko-KR" altLang="en-US" smtClean="0"/>
              <a:pPr>
                <a:defRPr/>
              </a:pPr>
              <a:t>20</a:t>
            </a:fld>
            <a:r>
              <a:rPr lang="en-US" altLang="ko-KR" smtClean="0"/>
              <a:t> 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69263" y="87313"/>
            <a:ext cx="746125" cy="182562"/>
          </a:xfrm>
        </p:spPr>
        <p:txBody>
          <a:bodyPr/>
          <a:lstStyle/>
          <a:p>
            <a:pPr>
              <a:defRPr/>
            </a:pPr>
            <a:fld id="{703CB870-9BAA-4B82-963B-CF01F5952A57}" type="slidenum">
              <a:rPr lang="ko-KR" altLang="en-US"/>
              <a:pPr>
                <a:defRPr/>
              </a:pPr>
              <a:t>21</a:t>
            </a:fld>
            <a:r>
              <a:rPr lang="en-US" altLang="ko-KR"/>
              <a:t> </a:t>
            </a:r>
            <a:endParaRPr lang="en-US" altLang="ko-KR" dirty="0"/>
          </a:p>
        </p:txBody>
      </p:sp>
      <p:sp>
        <p:nvSpPr>
          <p:cNvPr id="892930" name="Rectangle 2"/>
          <p:cNvSpPr>
            <a:spLocks noGrp="1"/>
          </p:cNvSpPr>
          <p:nvPr>
            <p:ph type="title"/>
          </p:nvPr>
        </p:nvSpPr>
        <p:spPr>
          <a:xfrm>
            <a:off x="149225" y="661988"/>
            <a:ext cx="8066088" cy="365125"/>
          </a:xfrm>
        </p:spPr>
        <p:txBody>
          <a:bodyPr/>
          <a:lstStyle/>
          <a:p>
            <a:r>
              <a:rPr lang="en-US"/>
              <a:t>Thank you to Itasca Project Transportation Task Force</a:t>
            </a:r>
          </a:p>
        </p:txBody>
      </p:sp>
      <p:graphicFrame>
        <p:nvGraphicFramePr>
          <p:cNvPr id="893252" name="Group 3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608338"/>
              </p:ext>
            </p:extLst>
          </p:nvPr>
        </p:nvGraphicFramePr>
        <p:xfrm>
          <a:off x="935038" y="1422400"/>
          <a:ext cx="6638925" cy="3698875"/>
        </p:xfrm>
        <a:graphic>
          <a:graphicData uri="http://schemas.openxmlformats.org/drawingml/2006/table">
            <a:tbl>
              <a:tblPr/>
              <a:tblGrid>
                <a:gridCol w="1854200"/>
                <a:gridCol w="4784725"/>
              </a:tblGrid>
              <a:tr h="274638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Jay Cowles, Chair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Unity Ave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Mike Erlandson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SUPERVALU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David Freed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Xcel Energy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Restor Johnson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UnitedHealth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Richard Murphy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Murphy Warehouse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Judi Nevonen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US Bancorp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Duane Ring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Century Link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Lee Sheehy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McKnight Foundation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David Sparby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Xcel Energy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John Stanoch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Richard Varda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Target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Charlie Zelle, Chair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Jefferson Lines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93251" name="Group 3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632303"/>
              </p:ext>
            </p:extLst>
          </p:nvPr>
        </p:nvGraphicFramePr>
        <p:xfrm>
          <a:off x="985838" y="5640388"/>
          <a:ext cx="6638925" cy="609600"/>
        </p:xfrm>
        <a:graphic>
          <a:graphicData uri="http://schemas.openxmlformats.org/drawingml/2006/table">
            <a:tbl>
              <a:tblPr/>
              <a:tblGrid>
                <a:gridCol w="2570162"/>
                <a:gridCol w="4068763"/>
              </a:tblGrid>
              <a:tr h="274638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Mary Brainerd, Chair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579438"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HealthPartners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Richard Davis, Vice-Chair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38188"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US Bancorp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93249" name="Text Placeholder 1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81075" y="5387975"/>
            <a:ext cx="8066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1400"/>
              <a:t>Itasca Project leadership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069263" y="6508297"/>
            <a:ext cx="746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D72574A-3FEF-4E4F-8DD4-F0ED1B79D62D}" type="slidenum">
              <a:rPr lang="ko-KR" altLang="en-US" smtClean="0"/>
              <a:pPr>
                <a:defRPr/>
              </a:pPr>
              <a:t>21</a:t>
            </a:fld>
            <a:r>
              <a:rPr lang="en-US" altLang="ko-KR" smtClean="0"/>
              <a:t> 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69263" y="87313"/>
            <a:ext cx="746125" cy="182562"/>
          </a:xfrm>
        </p:spPr>
        <p:txBody>
          <a:bodyPr/>
          <a:lstStyle/>
          <a:p>
            <a:pPr>
              <a:defRPr/>
            </a:pPr>
            <a:fld id="{50B55305-3291-4219-BE28-598536079C49}" type="slidenum">
              <a:rPr lang="ko-KR" altLang="en-US"/>
              <a:pPr>
                <a:defRPr/>
              </a:pPr>
              <a:t>22</a:t>
            </a:fld>
            <a:r>
              <a:rPr lang="en-US" altLang="ko-KR"/>
              <a:t> </a:t>
            </a:r>
            <a:endParaRPr lang="en-US" altLang="ko-KR" dirty="0"/>
          </a:p>
        </p:txBody>
      </p:sp>
      <p:sp>
        <p:nvSpPr>
          <p:cNvPr id="952322" name="Rectangle 2"/>
          <p:cNvSpPr>
            <a:spLocks noGrp="1"/>
          </p:cNvSpPr>
          <p:nvPr>
            <p:ph type="title"/>
          </p:nvPr>
        </p:nvSpPr>
        <p:spPr>
          <a:xfrm>
            <a:off x="149225" y="661988"/>
            <a:ext cx="8066088" cy="365125"/>
          </a:xfrm>
        </p:spPr>
        <p:txBody>
          <a:bodyPr/>
          <a:lstStyle/>
          <a:p>
            <a:r>
              <a:rPr lang="en-US"/>
              <a:t>Thank you to Technical Advisory Committee</a:t>
            </a:r>
          </a:p>
        </p:txBody>
      </p:sp>
      <p:graphicFrame>
        <p:nvGraphicFramePr>
          <p:cNvPr id="95232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262789"/>
              </p:ext>
            </p:extLst>
          </p:nvPr>
        </p:nvGraphicFramePr>
        <p:xfrm>
          <a:off x="935038" y="1422400"/>
          <a:ext cx="6638925" cy="4890777"/>
        </p:xfrm>
        <a:graphic>
          <a:graphicData uri="http://schemas.openxmlformats.org/drawingml/2006/table">
            <a:tbl>
              <a:tblPr/>
              <a:tblGrid>
                <a:gridCol w="1854200"/>
                <a:gridCol w="4784725"/>
              </a:tblGrid>
              <a:tr h="274638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Mary Richardson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CTIB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Mary Kay Baily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Corridors of Opportunity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Katie Walker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Hennepin County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David Lawless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Hennepin County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Lee Sheehy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McKnight Foundation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Eric Muschler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McKnight Foundation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Arlene McCarthy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Metropolitan Council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Guy Peterson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Metropolitan Council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Mark Filipi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Metropolitan Council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John Kari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Metropolitan Council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Will Schroeer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Minneapolis Regional Chamber of Commerce and Saint Paul Area Chamber of Commerce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Jim Erkel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Minnesota Center for Environmental Advocacy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Kate Johansen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Minnesota Chamber of Commerce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David Levinson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University of Minnesota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Laurie McGinnis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University of Minnesota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Caren Dewar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ULI MN and Regional Council of Mayors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5A8A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Ted Schnoenecker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95350">
                        <a:buClr>
                          <a:schemeClr val="tx2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defTabSz="895350">
                        <a:buClr>
                          <a:schemeClr val="tx2"/>
                        </a:buClr>
                        <a:buSzPct val="125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defTabSz="895350">
                        <a:buClr>
                          <a:schemeClr val="tx2"/>
                        </a:buClr>
                        <a:buSzPct val="120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defTabSz="895350"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8953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Times New Roman" pitchFamily="18" charset="0"/>
                        </a:rPr>
                        <a:t>Washington County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069263" y="6508297"/>
            <a:ext cx="746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D72574A-3FEF-4E4F-8DD4-F0ED1B79D62D}" type="slidenum">
              <a:rPr lang="ko-KR" altLang="en-US" smtClean="0"/>
              <a:pPr>
                <a:defRPr/>
              </a:pPr>
              <a:t>22</a:t>
            </a:fld>
            <a:r>
              <a:rPr lang="en-US" altLang="ko-KR" smtClean="0"/>
              <a:t> 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312620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928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Arial"/>
              <a:sym typeface="Arial"/>
            </a:endParaRPr>
          </a:p>
        </p:txBody>
      </p:sp>
      <p:sp>
        <p:nvSpPr>
          <p:cNvPr id="203" name="Rectangle 202"/>
          <p:cNvSpPr/>
          <p:nvPr>
            <p:custDataLst>
              <p:tags r:id="rId4"/>
            </p:custDataLst>
          </p:nvPr>
        </p:nvSpPr>
        <p:spPr bwMode="auto">
          <a:xfrm>
            <a:off x="6727951" y="1734228"/>
            <a:ext cx="2029553" cy="35351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49224" y="661988"/>
            <a:ext cx="8608279" cy="365125"/>
          </a:xfrm>
        </p:spPr>
        <p:txBody>
          <a:bodyPr/>
          <a:lstStyle/>
          <a:p>
            <a:r>
              <a:rPr lang="en-US" dirty="0" smtClean="0"/>
              <a:t>Breakdown of net benefits (2030 system built out example)</a:t>
            </a:r>
            <a:endParaRPr lang="en-US" dirty="0"/>
          </a:p>
        </p:txBody>
      </p:sp>
      <p:sp>
        <p:nvSpPr>
          <p:cNvPr id="4" name="Rectangle 4"/>
          <p:cNvSpPr txBox="1"/>
          <p:nvPr>
            <p:custDataLst>
              <p:tags r:id="rId6"/>
            </p:custDataLst>
          </p:nvPr>
        </p:nvSpPr>
        <p:spPr>
          <a:xfrm>
            <a:off x="2297778" y="4545013"/>
            <a:ext cx="4129916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r>
              <a:rPr lang="en-US" sz="1300" b="1" dirty="0" smtClean="0">
                <a:solidFill>
                  <a:schemeClr val="tx2"/>
                </a:solidFill>
              </a:rPr>
              <a:t>Travel time savings: </a:t>
            </a:r>
            <a:r>
              <a:rPr lang="en-US" sz="1300" dirty="0" smtClean="0"/>
              <a:t>As the saying goes, time is money. These savings place a value on </a:t>
            </a:r>
            <a:r>
              <a:rPr lang="en-US" sz="1300" b="1" dirty="0" smtClean="0"/>
              <a:t>the time saved by both transit uses</a:t>
            </a:r>
            <a:r>
              <a:rPr lang="en-US" sz="1300" dirty="0" smtClean="0"/>
              <a:t>, who have shorter, more direct trips with a built-out system, and the </a:t>
            </a:r>
            <a:r>
              <a:rPr lang="en-US" sz="1300" b="1" dirty="0" smtClean="0"/>
              <a:t>time saved by drivers, who face less congestion on roads </a:t>
            </a:r>
            <a:r>
              <a:rPr lang="en-US" sz="1300" dirty="0" smtClean="0"/>
              <a:t>due to transit users, and by </a:t>
            </a:r>
            <a:r>
              <a:rPr lang="en-US" sz="1300" b="1" dirty="0" smtClean="0"/>
              <a:t>businesses</a:t>
            </a:r>
            <a:r>
              <a:rPr lang="en-US" sz="1300" dirty="0" smtClean="0"/>
              <a:t>, who can ship goods and services more efficiently. </a:t>
            </a:r>
            <a:endParaRPr lang="en-US" sz="1300" dirty="0"/>
          </a:p>
        </p:txBody>
      </p:sp>
      <p:graphicFrame>
        <p:nvGraphicFramePr>
          <p:cNvPr id="6" name="Object 5"/>
          <p:cNvGraphicFramePr>
            <a:graphicFrameLocks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85314832"/>
              </p:ext>
            </p:extLst>
          </p:nvPr>
        </p:nvGraphicFramePr>
        <p:xfrm>
          <a:off x="977900" y="1943100"/>
          <a:ext cx="1381041" cy="4400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929" name="Chart" r:id="rId30" imgW="1381041" imgH="4400685" progId="MSGraph.Chart.8">
                  <p:embed followColorScheme="full"/>
                </p:oleObj>
              </mc:Choice>
              <mc:Fallback>
                <p:oleObj name="Chart" r:id="rId30" imgW="1381041" imgH="440068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977900" y="1943100"/>
                        <a:ext cx="1381041" cy="4400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Rectangle 143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1276350" y="5156200"/>
            <a:ext cx="5953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/>
            <a:r>
              <a:rPr lang="en-US" sz="1400" b="1" dirty="0" smtClean="0">
                <a:solidFill>
                  <a:schemeClr val="bg1"/>
                </a:solidFill>
              </a:rPr>
              <a:t>2.9-4.3</a:t>
            </a:r>
            <a:endParaRPr lang="en-US" sz="1400" b="1" dirty="0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" name="Rectangle 147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1276350" y="3717925"/>
            <a:ext cx="5953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/>
            <a:r>
              <a:rPr lang="en-US" sz="1400" dirty="0" smtClean="0"/>
              <a:t>1.7-2.7</a:t>
            </a:r>
            <a:endParaRPr lang="en-US" sz="140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192" name="Rectangle 191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1376363" y="2046288"/>
            <a:ext cx="3937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/>
            <a:r>
              <a:rPr lang="en-US" sz="1400" dirty="0" smtClean="0">
                <a:latin typeface="Arial"/>
                <a:cs typeface="Arial"/>
                <a:sym typeface="Arial"/>
              </a:rPr>
              <a:t>~.45</a:t>
            </a:r>
          </a:p>
        </p:txBody>
      </p:sp>
      <p:sp>
        <p:nvSpPr>
          <p:cNvPr id="193" name="Rectangle 192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1276350" y="2679700"/>
            <a:ext cx="5953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/>
            <a:r>
              <a:rPr lang="en-US" sz="1400" b="1" dirty="0" smtClean="0">
                <a:solidFill>
                  <a:schemeClr val="bg1"/>
                </a:solidFill>
              </a:rPr>
              <a:t>1.5-2.6</a:t>
            </a:r>
            <a:endParaRPr lang="en-US" sz="1400" b="1" dirty="0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1246188" y="6283325"/>
            <a:ext cx="654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/>
            <a:fld id="{0F211692-0652-45AC-99DE-5C023DE7E7D5}" type="datetime'Be''n''''e''''''''''f''''its'''''''''''''''''''''''''''">
              <a:rPr lang="en-US" sz="1400"/>
              <a:pPr/>
              <a:t>Benefits</a:t>
            </a:fld>
            <a:endParaRPr lang="en-US" sz="1400" smtClean="0">
              <a:latin typeface="Arial"/>
              <a:cs typeface="Arial"/>
              <a:sym typeface="Arial"/>
            </a:endParaRPr>
          </a:p>
        </p:txBody>
      </p:sp>
      <p:sp>
        <p:nvSpPr>
          <p:cNvPr id="14" name="Rectangle 13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1227138" y="1800225"/>
            <a:ext cx="693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2225" tIns="0" rIns="22225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/>
            <a:r>
              <a:rPr lang="en-US" sz="1400" b="1" dirty="0" smtClean="0"/>
              <a:t>6.6-10.1</a:t>
            </a:r>
            <a:endParaRPr lang="en-US" sz="1400" b="1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149" name="Rectangle 4"/>
          <p:cNvSpPr txBox="1"/>
          <p:nvPr>
            <p:custDataLst>
              <p:tags r:id="rId14"/>
            </p:custDataLst>
          </p:nvPr>
        </p:nvSpPr>
        <p:spPr>
          <a:xfrm>
            <a:off x="2297778" y="3448954"/>
            <a:ext cx="420364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r>
              <a:rPr lang="en-US" sz="1300" b="1" dirty="0" smtClean="0">
                <a:solidFill>
                  <a:schemeClr val="accent3"/>
                </a:solidFill>
              </a:rPr>
              <a:t>Reliability savings</a:t>
            </a:r>
            <a:r>
              <a:rPr lang="en-US" sz="1300" b="1" dirty="0" smtClean="0"/>
              <a:t>: </a:t>
            </a:r>
            <a:r>
              <a:rPr lang="en-US" sz="1300" dirty="0" smtClean="0"/>
              <a:t>Opportunity cost of the “time buffer” travelers build in during congested peaks to arrive on time, and the cost to businesses of missing on-time deliveries.</a:t>
            </a:r>
            <a:endParaRPr lang="en-US" sz="1300" dirty="0"/>
          </a:p>
        </p:txBody>
      </p:sp>
      <p:sp>
        <p:nvSpPr>
          <p:cNvPr id="150" name="Rectangle 4"/>
          <p:cNvSpPr txBox="1"/>
          <p:nvPr>
            <p:custDataLst>
              <p:tags r:id="rId15"/>
            </p:custDataLst>
          </p:nvPr>
        </p:nvSpPr>
        <p:spPr>
          <a:xfrm>
            <a:off x="2297775" y="2400296"/>
            <a:ext cx="420364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r>
              <a:rPr lang="en-US" sz="1300" b="1" dirty="0" smtClean="0">
                <a:solidFill>
                  <a:schemeClr val="accent2"/>
                </a:solidFill>
              </a:rPr>
              <a:t>Vehicle operating expense savings</a:t>
            </a:r>
          </a:p>
          <a:p>
            <a:r>
              <a:rPr lang="en-US" sz="1300" dirty="0" smtClean="0"/>
              <a:t>These savings are driven by </a:t>
            </a:r>
            <a:r>
              <a:rPr lang="en-US" sz="1300" b="1" dirty="0" smtClean="0"/>
              <a:t>fuel expense avoided </a:t>
            </a:r>
            <a:r>
              <a:rPr lang="en-US" sz="1300" dirty="0" smtClean="0"/>
              <a:t>by both transit users and drivers, whose fuel use decreases with less congestion. Savings are net of transit fares.</a:t>
            </a:r>
            <a:endParaRPr lang="en-US" sz="1300" dirty="0"/>
          </a:p>
        </p:txBody>
      </p:sp>
      <p:sp>
        <p:nvSpPr>
          <p:cNvPr id="151" name="Rectangle 4"/>
          <p:cNvSpPr txBox="1"/>
          <p:nvPr>
            <p:custDataLst>
              <p:tags r:id="rId16"/>
            </p:custDataLst>
          </p:nvPr>
        </p:nvSpPr>
        <p:spPr>
          <a:xfrm>
            <a:off x="2297778" y="1922459"/>
            <a:ext cx="42036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r>
              <a:rPr lang="en-US" sz="1300" b="1" dirty="0" smtClean="0"/>
              <a:t>Other: </a:t>
            </a:r>
            <a:r>
              <a:rPr lang="en-US" sz="1300" dirty="0" smtClean="0"/>
              <a:t>Includes safety, emissions, logistics and state-of-good-repair savings </a:t>
            </a:r>
            <a:endParaRPr lang="en-US" sz="1300" dirty="0"/>
          </a:p>
        </p:txBody>
      </p:sp>
      <p:sp>
        <p:nvSpPr>
          <p:cNvPr id="152" name="Rectangle 4"/>
          <p:cNvSpPr txBox="1"/>
          <p:nvPr>
            <p:custDataLst>
              <p:tags r:id="rId17"/>
            </p:custDataLst>
          </p:nvPr>
        </p:nvSpPr>
        <p:spPr>
          <a:xfrm>
            <a:off x="6790581" y="1831065"/>
            <a:ext cx="1830905" cy="34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r>
              <a:rPr lang="en-US" sz="1300" b="1" dirty="0" smtClean="0"/>
              <a:t>Not included in benefits: </a:t>
            </a:r>
          </a:p>
          <a:p>
            <a:pPr lvl="1"/>
            <a:r>
              <a:rPr lang="en-US" sz="1300" dirty="0" smtClean="0"/>
              <a:t>Induced development</a:t>
            </a:r>
          </a:p>
          <a:p>
            <a:pPr lvl="1"/>
            <a:r>
              <a:rPr lang="en-US" sz="1300" dirty="0" smtClean="0"/>
              <a:t>Qualitative benefits (e.g., enjoyment of driving, lowered stress from not driving)</a:t>
            </a:r>
          </a:p>
          <a:p>
            <a:pPr lvl="1"/>
            <a:r>
              <a:rPr lang="en-US" sz="1300" dirty="0" smtClean="0"/>
              <a:t>Livability benefits, e.g., cost of housing, walkability, social capital</a:t>
            </a:r>
          </a:p>
          <a:p>
            <a:pPr lvl="1"/>
            <a:r>
              <a:rPr lang="en-US" sz="1300" dirty="0" smtClean="0"/>
              <a:t>Clustering benefits, e.g., more efficient use of public infrastructure, increased productivity</a:t>
            </a:r>
            <a:endParaRPr lang="en-US" sz="1300" dirty="0"/>
          </a:p>
        </p:txBody>
      </p:sp>
      <p:sp>
        <p:nvSpPr>
          <p:cNvPr id="197" name="Rectangle 197"/>
          <p:cNvSpPr txBox="1"/>
          <p:nvPr>
            <p:custDataLst>
              <p:tags r:id="rId18"/>
            </p:custDataLst>
          </p:nvPr>
        </p:nvSpPr>
        <p:spPr>
          <a:xfrm>
            <a:off x="355284" y="1116008"/>
            <a:ext cx="19424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r>
              <a:rPr lang="en-US" b="1" dirty="0" smtClean="0"/>
              <a:t>Quantified benefits of transit investment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$B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9" name="Rectangle 4"/>
          <p:cNvSpPr txBox="1"/>
          <p:nvPr>
            <p:custDataLst>
              <p:tags r:id="rId19"/>
            </p:custDataLst>
          </p:nvPr>
        </p:nvSpPr>
        <p:spPr>
          <a:xfrm>
            <a:off x="355287" y="4945063"/>
            <a:ext cx="77012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r>
              <a:rPr lang="en-US" sz="1300" dirty="0" smtClean="0">
                <a:solidFill>
                  <a:schemeClr val="tx2"/>
                </a:solidFill>
              </a:rPr>
              <a:t>Travel time savings</a:t>
            </a:r>
            <a:endParaRPr lang="en-US" sz="1300" dirty="0"/>
          </a:p>
        </p:txBody>
      </p:sp>
      <p:sp>
        <p:nvSpPr>
          <p:cNvPr id="200" name="Rectangle 4"/>
          <p:cNvSpPr txBox="1"/>
          <p:nvPr>
            <p:custDataLst>
              <p:tags r:id="rId20"/>
            </p:custDataLst>
          </p:nvPr>
        </p:nvSpPr>
        <p:spPr>
          <a:xfrm>
            <a:off x="355287" y="3565525"/>
            <a:ext cx="8909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r>
              <a:rPr lang="en-US" sz="1300" dirty="0" smtClean="0">
                <a:solidFill>
                  <a:schemeClr val="accent3"/>
                </a:solidFill>
              </a:rPr>
              <a:t>Reliability savings</a:t>
            </a:r>
            <a:endParaRPr lang="en-US" sz="1300" dirty="0"/>
          </a:p>
        </p:txBody>
      </p:sp>
      <p:sp>
        <p:nvSpPr>
          <p:cNvPr id="201" name="Rectangle 4"/>
          <p:cNvSpPr txBox="1"/>
          <p:nvPr>
            <p:custDataLst>
              <p:tags r:id="rId21"/>
            </p:custDataLst>
          </p:nvPr>
        </p:nvSpPr>
        <p:spPr>
          <a:xfrm>
            <a:off x="355285" y="2297113"/>
            <a:ext cx="89090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r>
              <a:rPr lang="en-US" sz="1300" dirty="0" smtClean="0">
                <a:solidFill>
                  <a:schemeClr val="accent2"/>
                </a:solidFill>
              </a:rPr>
              <a:t>Vehicle operating expense savings</a:t>
            </a:r>
          </a:p>
        </p:txBody>
      </p:sp>
      <p:sp>
        <p:nvSpPr>
          <p:cNvPr id="202" name="Rectangle 4"/>
          <p:cNvSpPr txBox="1"/>
          <p:nvPr>
            <p:custDataLst>
              <p:tags r:id="rId22"/>
            </p:custDataLst>
          </p:nvPr>
        </p:nvSpPr>
        <p:spPr>
          <a:xfrm>
            <a:off x="355287" y="1944688"/>
            <a:ext cx="890901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r>
              <a:rPr lang="en-US" sz="1300" dirty="0" smtClean="0"/>
              <a:t>Other</a:t>
            </a:r>
            <a:endParaRPr lang="en-US" sz="1300" dirty="0"/>
          </a:p>
        </p:txBody>
      </p:sp>
      <p:sp>
        <p:nvSpPr>
          <p:cNvPr id="204" name="Right Brace 203"/>
          <p:cNvSpPr/>
          <p:nvPr>
            <p:custDataLst>
              <p:tags r:id="rId23"/>
            </p:custDataLst>
          </p:nvPr>
        </p:nvSpPr>
        <p:spPr bwMode="auto">
          <a:xfrm>
            <a:off x="2008558" y="2297112"/>
            <a:ext cx="170971" cy="989759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Right Brace 204"/>
          <p:cNvSpPr/>
          <p:nvPr>
            <p:custDataLst>
              <p:tags r:id="rId24"/>
            </p:custDataLst>
          </p:nvPr>
        </p:nvSpPr>
        <p:spPr bwMode="auto">
          <a:xfrm>
            <a:off x="2008558" y="3396343"/>
            <a:ext cx="170971" cy="895799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Right Brace 205"/>
          <p:cNvSpPr/>
          <p:nvPr>
            <p:custDataLst>
              <p:tags r:id="rId25"/>
            </p:custDataLst>
          </p:nvPr>
        </p:nvSpPr>
        <p:spPr bwMode="auto">
          <a:xfrm>
            <a:off x="2008558" y="4335463"/>
            <a:ext cx="170971" cy="1758944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Right Brace 206"/>
          <p:cNvSpPr/>
          <p:nvPr>
            <p:custDataLst>
              <p:tags r:id="rId26"/>
            </p:custDataLst>
          </p:nvPr>
        </p:nvSpPr>
        <p:spPr bwMode="auto">
          <a:xfrm>
            <a:off x="2008558" y="1989134"/>
            <a:ext cx="170971" cy="259009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2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4544608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956" name="think-cell Slide" r:id="rId35" imgW="270" imgH="270" progId="TCLayout.ActiveDocument.1">
                  <p:embed/>
                </p:oleObj>
              </mc:Choice>
              <mc:Fallback>
                <p:oleObj name="think-cell Slide" r:id="rId3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9063" y="471427"/>
            <a:ext cx="8618537" cy="738664"/>
          </a:xfrm>
        </p:spPr>
        <p:txBody>
          <a:bodyPr/>
          <a:lstStyle/>
          <a:p>
            <a:r>
              <a:rPr lang="en-US" dirty="0"/>
              <a:t>Travel time savings </a:t>
            </a:r>
            <a:r>
              <a:rPr lang="en-US" dirty="0" smtClean="0"/>
              <a:t>are calculated by type – personal </a:t>
            </a:r>
            <a:r>
              <a:rPr lang="en-US" dirty="0" smtClean="0"/>
              <a:t>and </a:t>
            </a:r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4" name="Rectangle 4"/>
          <p:cNvSpPr txBox="1"/>
          <p:nvPr>
            <p:custDataLst>
              <p:tags r:id="rId5"/>
            </p:custDataLst>
          </p:nvPr>
        </p:nvSpPr>
        <p:spPr>
          <a:xfrm>
            <a:off x="2432553" y="1371600"/>
            <a:ext cx="2013847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r>
              <a:rPr lang="en-US" sz="1300" b="1" dirty="0" smtClean="0"/>
              <a:t>Benefit description</a:t>
            </a:r>
            <a:r>
              <a:rPr lang="en-US" sz="1300" b="1" baseline="30000" dirty="0" smtClean="0"/>
              <a:t>1</a:t>
            </a:r>
            <a:endParaRPr lang="en-US" sz="1300" baseline="30000" dirty="0"/>
          </a:p>
        </p:txBody>
      </p:sp>
      <p:graphicFrame>
        <p:nvGraphicFramePr>
          <p:cNvPr id="6" name="Object 5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716800758"/>
              </p:ext>
            </p:extLst>
          </p:nvPr>
        </p:nvGraphicFramePr>
        <p:xfrm>
          <a:off x="1020763" y="2006600"/>
          <a:ext cx="1381041" cy="4162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957" name="Chart" r:id="rId37" imgW="1381041" imgH="4162357" progId="MSGraph.Chart.8">
                  <p:embed followColorScheme="full"/>
                </p:oleObj>
              </mc:Choice>
              <mc:Fallback>
                <p:oleObj name="Chart" r:id="rId37" imgW="1381041" imgH="4162357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020763" y="2006600"/>
                        <a:ext cx="1381041" cy="4162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1270000" y="1863725"/>
            <a:ext cx="693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2225" tIns="0" rIns="22225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/>
            <a:r>
              <a:rPr lang="en-US" sz="1400" b="1" dirty="0" smtClean="0"/>
              <a:t>6.6-10.1</a:t>
            </a:r>
            <a:endParaRPr lang="en-US" sz="1400" b="1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148" name="Rectangle 147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1319213" y="3676650"/>
            <a:ext cx="5953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/>
            <a:r>
              <a:rPr lang="en-US" sz="1400" dirty="0" smtClean="0"/>
              <a:t>1.7-2.7</a:t>
            </a:r>
            <a:endParaRPr lang="en-US" sz="140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1289050" y="6099175"/>
            <a:ext cx="654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/>
            <a:fld id="{65025B2C-26AE-4A9A-8A14-CC79523C5CF8}" type="datetime'''''Be''''''n''''''e''''''fi''''''''''''ts'''''''''''''">
              <a:rPr lang="en-US" sz="1400"/>
              <a:pPr/>
              <a:t>Benefits</a:t>
            </a:fld>
            <a:endParaRPr lang="en-US" sz="1400" smtClean="0">
              <a:latin typeface="Arial"/>
              <a:cs typeface="Arial"/>
              <a:sym typeface="Arial"/>
            </a:endParaRPr>
          </a:p>
        </p:txBody>
      </p:sp>
      <p:sp>
        <p:nvSpPr>
          <p:cNvPr id="144" name="Rectangle 143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1319213" y="4924425"/>
            <a:ext cx="5953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/>
            <a:r>
              <a:rPr lang="en-US" sz="1400" b="1" dirty="0" smtClean="0">
                <a:solidFill>
                  <a:schemeClr val="bg1"/>
                </a:solidFill>
              </a:rPr>
              <a:t>2.6-3.8</a:t>
            </a:r>
            <a:endParaRPr lang="en-US" sz="1400" b="1" dirty="0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" name="Rectangle 130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1319213" y="2695575"/>
            <a:ext cx="5953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/>
            <a:r>
              <a:rPr lang="en-US" sz="1400" dirty="0" smtClean="0">
                <a:latin typeface="Arial"/>
                <a:cs typeface="Arial"/>
                <a:sym typeface="Arial"/>
              </a:rPr>
              <a:t>1.5-2.6</a:t>
            </a:r>
          </a:p>
        </p:txBody>
      </p:sp>
      <p:sp>
        <p:nvSpPr>
          <p:cNvPr id="146" name="Rectangle 145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1419225" y="2100263"/>
            <a:ext cx="3937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/>
            <a:r>
              <a:rPr lang="en-US" sz="1400" dirty="0" smtClean="0"/>
              <a:t>~.45</a:t>
            </a:r>
            <a:endParaRPr lang="en-US" sz="140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30" name="Rectangle 29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gray">
          <a:xfrm>
            <a:off x="1319213" y="5786438"/>
            <a:ext cx="5953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/>
            <a:r>
              <a:rPr lang="en-US" sz="1400" b="1" dirty="0" smtClean="0">
                <a:solidFill>
                  <a:schemeClr val="bg1"/>
                </a:solidFill>
                <a:sym typeface="Arial"/>
              </a:rPr>
              <a:t>0.3-0.5</a:t>
            </a:r>
            <a:endParaRPr lang="en-US" sz="1400" b="1" dirty="0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Rectangle 4"/>
          <p:cNvSpPr txBox="1"/>
          <p:nvPr>
            <p:custDataLst>
              <p:tags r:id="rId14"/>
            </p:custDataLst>
          </p:nvPr>
        </p:nvSpPr>
        <p:spPr>
          <a:xfrm>
            <a:off x="4531659" y="1371600"/>
            <a:ext cx="194982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r>
              <a:rPr lang="en-US" sz="1300" b="1" dirty="0" smtClean="0"/>
              <a:t>Calculation</a:t>
            </a:r>
            <a:endParaRPr lang="en-US" sz="1300" b="1" dirty="0"/>
          </a:p>
        </p:txBody>
      </p:sp>
      <p:sp>
        <p:nvSpPr>
          <p:cNvPr id="32" name="Rectangle 4"/>
          <p:cNvSpPr txBox="1"/>
          <p:nvPr>
            <p:custDataLst>
              <p:tags r:id="rId15"/>
            </p:custDataLst>
          </p:nvPr>
        </p:nvSpPr>
        <p:spPr>
          <a:xfrm>
            <a:off x="6723529" y="1371600"/>
            <a:ext cx="194982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r>
              <a:rPr lang="en-US" sz="1300" b="1" dirty="0" smtClean="0"/>
              <a:t>Examples</a:t>
            </a:r>
            <a:endParaRPr lang="en-US" sz="1300" b="1" dirty="0"/>
          </a:p>
        </p:txBody>
      </p:sp>
      <p:sp>
        <p:nvSpPr>
          <p:cNvPr id="33" name="Rectangle 4"/>
          <p:cNvSpPr txBox="1"/>
          <p:nvPr>
            <p:custDataLst>
              <p:tags r:id="rId16"/>
            </p:custDataLst>
          </p:nvPr>
        </p:nvSpPr>
        <p:spPr>
          <a:xfrm>
            <a:off x="6723529" y="1641475"/>
            <a:ext cx="2191870" cy="220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pPr lvl="1"/>
            <a:r>
              <a:rPr lang="en-US" sz="1300" dirty="0" smtClean="0"/>
              <a:t>A parent arrives home 15 minutes earlier, and pays a babysitter less</a:t>
            </a:r>
          </a:p>
          <a:p>
            <a:pPr lvl="1"/>
            <a:r>
              <a:rPr lang="en-US" sz="1300" dirty="0" smtClean="0"/>
              <a:t>A commuter has time to make herself breakfast in the morning, and saves a trip to the deli</a:t>
            </a:r>
          </a:p>
          <a:p>
            <a:pPr lvl="1"/>
            <a:r>
              <a:rPr lang="en-US" sz="1300" dirty="0" smtClean="0"/>
              <a:t>A couple has extra time at night to </a:t>
            </a:r>
            <a:r>
              <a:rPr lang="en-US" sz="1300" dirty="0" smtClean="0"/>
              <a:t>search travel websites</a:t>
            </a:r>
            <a:r>
              <a:rPr lang="en-US" sz="1300" dirty="0" smtClean="0"/>
              <a:t>, and saves $100 on </a:t>
            </a:r>
            <a:r>
              <a:rPr lang="en-US" sz="1300" dirty="0" smtClean="0"/>
              <a:t>their </a:t>
            </a:r>
            <a:r>
              <a:rPr lang="en-US" sz="1300" dirty="0" smtClean="0"/>
              <a:t>next vacation</a:t>
            </a:r>
          </a:p>
        </p:txBody>
      </p:sp>
      <p:sp>
        <p:nvSpPr>
          <p:cNvPr id="34" name="Rectangle 4"/>
          <p:cNvSpPr txBox="1"/>
          <p:nvPr>
            <p:custDataLst>
              <p:tags r:id="rId17"/>
            </p:custDataLst>
          </p:nvPr>
        </p:nvSpPr>
        <p:spPr>
          <a:xfrm>
            <a:off x="4531659" y="1641475"/>
            <a:ext cx="2191870" cy="220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pPr lvl="1"/>
            <a:r>
              <a:rPr lang="en-US" sz="1300" dirty="0" smtClean="0"/>
              <a:t>50% of the regional average wage rate</a:t>
            </a:r>
            <a:r>
              <a:rPr lang="en-US" sz="1300" baseline="30000" dirty="0" smtClean="0"/>
              <a:t>1</a:t>
            </a:r>
            <a:r>
              <a:rPr lang="en-US" sz="1300" dirty="0" smtClean="0"/>
              <a:t>, e.g., an hour saved in a region with a $20/</a:t>
            </a:r>
            <a:r>
              <a:rPr lang="en-US" sz="1300" dirty="0" err="1" smtClean="0"/>
              <a:t>hr</a:t>
            </a:r>
            <a:r>
              <a:rPr lang="en-US" sz="1300" dirty="0" smtClean="0"/>
              <a:t> wage rate is worth $10</a:t>
            </a:r>
            <a:r>
              <a:rPr lang="en-US" sz="1300" baseline="30000" dirty="0" smtClean="0"/>
              <a:t>1</a:t>
            </a:r>
          </a:p>
          <a:p>
            <a:pPr lvl="2"/>
            <a:r>
              <a:rPr lang="en-US" sz="1300" dirty="0" smtClean="0"/>
              <a:t>Values ranged from 13.93 – 20.67/hour</a:t>
            </a:r>
          </a:p>
          <a:p>
            <a:pPr lvl="1"/>
            <a:r>
              <a:rPr lang="en-US" sz="1300" dirty="0" smtClean="0"/>
              <a:t>Estimated daily, and then multiplied by 260 working days to arrive at annual savings</a:t>
            </a:r>
          </a:p>
        </p:txBody>
      </p:sp>
      <p:sp>
        <p:nvSpPr>
          <p:cNvPr id="35" name="Rectangle 4"/>
          <p:cNvSpPr txBox="1"/>
          <p:nvPr>
            <p:custDataLst>
              <p:tags r:id="rId18"/>
            </p:custDataLst>
          </p:nvPr>
        </p:nvSpPr>
        <p:spPr>
          <a:xfrm>
            <a:off x="2432553" y="4116388"/>
            <a:ext cx="188765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pPr lvl="1"/>
            <a:r>
              <a:rPr lang="en-US" sz="1300" dirty="0" smtClean="0"/>
              <a:t>All business-generated trips, including visits to clients, movement of goods, services</a:t>
            </a:r>
            <a:endParaRPr lang="en-US" sz="1300" dirty="0"/>
          </a:p>
        </p:txBody>
      </p:sp>
      <p:sp>
        <p:nvSpPr>
          <p:cNvPr id="36" name="Rectangle 4"/>
          <p:cNvSpPr txBox="1"/>
          <p:nvPr>
            <p:custDataLst>
              <p:tags r:id="rId19"/>
            </p:custDataLst>
          </p:nvPr>
        </p:nvSpPr>
        <p:spPr>
          <a:xfrm>
            <a:off x="6723529" y="4116388"/>
            <a:ext cx="219187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pPr lvl="1"/>
            <a:r>
              <a:rPr lang="en-US" sz="1300" dirty="0" smtClean="0"/>
              <a:t>A shipping company pays less overtime to its truck drivers</a:t>
            </a:r>
          </a:p>
          <a:p>
            <a:pPr lvl="1"/>
            <a:r>
              <a:rPr lang="en-US" sz="1300" dirty="0" smtClean="0"/>
              <a:t>A corner store is able to increase deliveries to 3 times a week, freeing up shelf space from inventory and increasing sales</a:t>
            </a:r>
          </a:p>
        </p:txBody>
      </p:sp>
      <p:sp>
        <p:nvSpPr>
          <p:cNvPr id="37" name="Rectangle 4"/>
          <p:cNvSpPr txBox="1"/>
          <p:nvPr>
            <p:custDataLst>
              <p:tags r:id="rId20"/>
            </p:custDataLst>
          </p:nvPr>
        </p:nvSpPr>
        <p:spPr>
          <a:xfrm>
            <a:off x="4531659" y="4116388"/>
            <a:ext cx="2191870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pPr lvl="1"/>
            <a:r>
              <a:rPr lang="en-US" sz="1300" dirty="0" smtClean="0"/>
              <a:t>Estimated out-of-pocket expense per unit output, </a:t>
            </a:r>
            <a:r>
              <a:rPr lang="en-US" sz="1300" dirty="0" smtClean="0"/>
              <a:t>includes wages for </a:t>
            </a:r>
            <a:r>
              <a:rPr lang="en-US" sz="1300" dirty="0" smtClean="0"/>
              <a:t>truck drivers, inventory costs </a:t>
            </a:r>
          </a:p>
          <a:p>
            <a:pPr lvl="2"/>
            <a:r>
              <a:rPr lang="en-US" sz="1300" dirty="0" smtClean="0"/>
              <a:t>Values ranged from $17.51-</a:t>
            </a:r>
            <a:r>
              <a:rPr lang="en-US" sz="1300" dirty="0"/>
              <a:t>$58.57/hour</a:t>
            </a:r>
            <a:r>
              <a:rPr lang="en-US" sz="1300" dirty="0" smtClean="0"/>
              <a:t> </a:t>
            </a:r>
          </a:p>
          <a:p>
            <a:pPr lvl="1"/>
            <a:r>
              <a:rPr lang="en-US" sz="1300" dirty="0" smtClean="0"/>
              <a:t>Estimated daily and multiplied by 365 for annual savings</a:t>
            </a:r>
          </a:p>
        </p:txBody>
      </p:sp>
      <p:sp>
        <p:nvSpPr>
          <p:cNvPr id="38" name="Rectangle 4"/>
          <p:cNvSpPr txBox="1"/>
          <p:nvPr>
            <p:custDataLst>
              <p:tags r:id="rId21"/>
            </p:custDataLst>
          </p:nvPr>
        </p:nvSpPr>
        <p:spPr>
          <a:xfrm>
            <a:off x="2432553" y="1641475"/>
            <a:ext cx="188765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pPr lvl="1"/>
            <a:r>
              <a:rPr lang="en-US" sz="1300" dirty="0" smtClean="0"/>
              <a:t>Includes all personal trips, including commutes, journeys to school, errands</a:t>
            </a:r>
          </a:p>
          <a:p>
            <a:pPr lvl="1"/>
            <a:r>
              <a:rPr lang="en-US" sz="1300" dirty="0" smtClean="0"/>
              <a:t>Does not include leisure trips </a:t>
            </a:r>
            <a:endParaRPr lang="en-US" sz="1300" dirty="0"/>
          </a:p>
          <a:p>
            <a:pPr lvl="1"/>
            <a:r>
              <a:rPr lang="en-US" sz="1300" dirty="0"/>
              <a:t>Based on opportunity costs </a:t>
            </a:r>
            <a:endParaRPr lang="en-US" sz="1300" dirty="0" smtClean="0"/>
          </a:p>
        </p:txBody>
      </p:sp>
      <p:sp>
        <p:nvSpPr>
          <p:cNvPr id="10" name="Rectangle 10"/>
          <p:cNvSpPr txBox="1"/>
          <p:nvPr>
            <p:custDataLst>
              <p:tags r:id="rId22"/>
            </p:custDataLst>
          </p:nvPr>
        </p:nvSpPr>
        <p:spPr>
          <a:xfrm>
            <a:off x="163776" y="3871913"/>
            <a:ext cx="9280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r>
              <a:rPr lang="en-US" sz="1300" b="1" dirty="0" smtClean="0"/>
              <a:t>Travel time savings</a:t>
            </a:r>
            <a:endParaRPr lang="en-US" sz="1300" b="1" dirty="0"/>
          </a:p>
        </p:txBody>
      </p:sp>
      <p:sp>
        <p:nvSpPr>
          <p:cNvPr id="41" name="Rectangle 10"/>
          <p:cNvSpPr txBox="1"/>
          <p:nvPr>
            <p:custDataLst>
              <p:tags r:id="rId23"/>
            </p:custDataLst>
          </p:nvPr>
        </p:nvSpPr>
        <p:spPr>
          <a:xfrm>
            <a:off x="475153" y="4718050"/>
            <a:ext cx="759305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r>
              <a:rPr lang="en-US" sz="1300" dirty="0" smtClean="0">
                <a:solidFill>
                  <a:schemeClr val="tx2"/>
                </a:solidFill>
              </a:rPr>
              <a:t>Personal</a:t>
            </a:r>
            <a:endParaRPr lang="en-US" sz="1300" dirty="0">
              <a:solidFill>
                <a:schemeClr val="tx2"/>
              </a:solidFill>
            </a:endParaRPr>
          </a:p>
        </p:txBody>
      </p:sp>
      <p:sp>
        <p:nvSpPr>
          <p:cNvPr id="42" name="Rectangle 10"/>
          <p:cNvSpPr txBox="1"/>
          <p:nvPr>
            <p:custDataLst>
              <p:tags r:id="rId24"/>
            </p:custDataLst>
          </p:nvPr>
        </p:nvSpPr>
        <p:spPr>
          <a:xfrm>
            <a:off x="475153" y="5767388"/>
            <a:ext cx="759305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r>
              <a:rPr lang="en-US" sz="1300" dirty="0" smtClean="0">
                <a:solidFill>
                  <a:srgbClr val="00B050"/>
                </a:solidFill>
              </a:rPr>
              <a:t>Business</a:t>
            </a:r>
            <a:endParaRPr lang="en-US" sz="1300" dirty="0">
              <a:solidFill>
                <a:srgbClr val="00B050"/>
              </a:solidFill>
            </a:endParaRPr>
          </a:p>
        </p:txBody>
      </p:sp>
      <p:cxnSp>
        <p:nvCxnSpPr>
          <p:cNvPr id="16" name="Straight Connector 15"/>
          <p:cNvCxnSpPr/>
          <p:nvPr>
            <p:custDataLst>
              <p:tags r:id="rId25"/>
            </p:custDataLst>
          </p:nvPr>
        </p:nvCxnSpPr>
        <p:spPr bwMode="auto">
          <a:xfrm flipV="1">
            <a:off x="1963738" y="1576388"/>
            <a:ext cx="274495" cy="270634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>
            <p:custDataLst>
              <p:tags r:id="rId26"/>
            </p:custDataLst>
          </p:nvPr>
        </p:nvCxnSpPr>
        <p:spPr bwMode="auto">
          <a:xfrm flipV="1">
            <a:off x="1932073" y="3908425"/>
            <a:ext cx="295133" cy="185876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>
            <p:custDataLst>
              <p:tags r:id="rId27"/>
            </p:custDataLst>
          </p:nvPr>
        </p:nvCxnSpPr>
        <p:spPr bwMode="auto">
          <a:xfrm flipV="1">
            <a:off x="1943100" y="5981700"/>
            <a:ext cx="6786563" cy="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>
            <p:custDataLst>
              <p:tags r:id="rId28"/>
            </p:custDataLst>
          </p:nvPr>
        </p:nvCxnSpPr>
        <p:spPr bwMode="auto">
          <a:xfrm>
            <a:off x="2238233" y="3908425"/>
            <a:ext cx="6435119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>
            <p:custDataLst>
              <p:tags r:id="rId29"/>
            </p:custDataLst>
          </p:nvPr>
        </p:nvCxnSpPr>
        <p:spPr bwMode="auto">
          <a:xfrm>
            <a:off x="2339789" y="4054475"/>
            <a:ext cx="6333563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>
            <p:custDataLst>
              <p:tags r:id="rId30"/>
            </p:custDataLst>
          </p:nvPr>
        </p:nvCxnSpPr>
        <p:spPr bwMode="auto">
          <a:xfrm>
            <a:off x="2238233" y="1616075"/>
            <a:ext cx="6435119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>
            <a:endCxn id="6" idx="3"/>
          </p:cNvCxnSpPr>
          <p:nvPr>
            <p:custDataLst>
              <p:tags r:id="rId31"/>
            </p:custDataLst>
          </p:nvPr>
        </p:nvCxnSpPr>
        <p:spPr bwMode="auto">
          <a:xfrm flipV="1">
            <a:off x="1943100" y="4087778"/>
            <a:ext cx="458704" cy="167969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McK 4. Footnote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19063" y="6322660"/>
            <a:ext cx="85486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104775" indent="-104775" defTabSz="895350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1These are net benefits, that is, the generally higher travel times of transit users are subtracted from the lower travel times of highway users</a:t>
            </a:r>
          </a:p>
          <a:p>
            <a:r>
              <a:rPr lang="en-US" dirty="0" smtClean="0"/>
              <a:t>2 </a:t>
            </a:r>
            <a:r>
              <a:rPr lang="en-US" dirty="0"/>
              <a:t>These values were drawn from </a:t>
            </a:r>
            <a:r>
              <a:rPr lang="en-US" dirty="0" err="1"/>
              <a:t>MNDOT</a:t>
            </a:r>
            <a:r>
              <a:rPr lang="en-US" dirty="0"/>
              <a:t>, the Bureau of Labor Statistics, and the Transportation Research Forum</a:t>
            </a:r>
          </a:p>
        </p:txBody>
      </p:sp>
      <p:sp>
        <p:nvSpPr>
          <p:cNvPr id="39" name="Rectangle 197"/>
          <p:cNvSpPr txBox="1"/>
          <p:nvPr>
            <p:custDataLst>
              <p:tags r:id="rId33"/>
            </p:custDataLst>
          </p:nvPr>
        </p:nvSpPr>
        <p:spPr>
          <a:xfrm>
            <a:off x="355284" y="1244600"/>
            <a:ext cx="19424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r>
              <a:rPr lang="en-US" b="1" dirty="0" smtClean="0"/>
              <a:t>Quantified benefits of transit investment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$B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75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157913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978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34748" y="471426"/>
            <a:ext cx="8618537" cy="738664"/>
          </a:xfrm>
        </p:spPr>
        <p:txBody>
          <a:bodyPr/>
          <a:lstStyle/>
          <a:p>
            <a:r>
              <a:rPr lang="en-US" dirty="0" smtClean="0"/>
              <a:t>Reliability savings are based on lower “buffer” times needed for on time arrival</a:t>
            </a:r>
            <a:endParaRPr lang="en-US" dirty="0"/>
          </a:p>
        </p:txBody>
      </p:sp>
      <p:sp>
        <p:nvSpPr>
          <p:cNvPr id="4" name="Rectangle 4"/>
          <p:cNvSpPr txBox="1"/>
          <p:nvPr>
            <p:custDataLst>
              <p:tags r:id="rId5"/>
            </p:custDataLst>
          </p:nvPr>
        </p:nvSpPr>
        <p:spPr>
          <a:xfrm>
            <a:off x="2342400" y="1212850"/>
            <a:ext cx="2013847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r>
              <a:rPr lang="en-US" sz="1300" b="1" dirty="0" smtClean="0"/>
              <a:t>Benefit description</a:t>
            </a:r>
            <a:endParaRPr lang="en-US" sz="1300" dirty="0"/>
          </a:p>
        </p:txBody>
      </p:sp>
      <p:graphicFrame>
        <p:nvGraphicFramePr>
          <p:cNvPr id="6" name="Object 5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477351963"/>
              </p:ext>
            </p:extLst>
          </p:nvPr>
        </p:nvGraphicFramePr>
        <p:xfrm>
          <a:off x="1020763" y="2011363"/>
          <a:ext cx="1381041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979" name="Chart" r:id="rId28" imgW="1381041" imgH="4114800" progId="MSGraph.Chart.8">
                  <p:embed followColorScheme="full"/>
                </p:oleObj>
              </mc:Choice>
              <mc:Fallback>
                <p:oleObj name="Chart" r:id="rId28" imgW="1381041" imgH="41148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020763" y="2011363"/>
                        <a:ext cx="1381041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1270000" y="1868488"/>
            <a:ext cx="693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2225" tIns="0" rIns="22225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/>
            <a:r>
              <a:rPr lang="en-US" sz="1400" b="1" dirty="0" smtClean="0"/>
              <a:t>6.6-10.1</a:t>
            </a:r>
            <a:endParaRPr lang="en-US" sz="1400" b="1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148" name="Rectangle 147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1319213" y="3662363"/>
            <a:ext cx="5953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/>
            <a:r>
              <a:rPr lang="en-US" sz="1400" dirty="0" smtClean="0"/>
              <a:t>1.7-2.7</a:t>
            </a:r>
            <a:endParaRPr lang="en-US" sz="140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1289050" y="6065838"/>
            <a:ext cx="654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/>
            <a:fld id="{E72D87BD-EE75-4E86-9C04-B2C944D32285}" type="datetime'''''B''en''''''''''''e''''''''''f''''i''t''''''''''''''s'''">
              <a:rPr lang="en-US" sz="1400"/>
              <a:pPr/>
              <a:t>Benefits</a:t>
            </a:fld>
            <a:endParaRPr lang="en-US" sz="1400" smtClean="0">
              <a:latin typeface="Arial"/>
              <a:cs typeface="Arial"/>
              <a:sym typeface="Arial"/>
            </a:endParaRPr>
          </a:p>
        </p:txBody>
      </p:sp>
      <p:sp>
        <p:nvSpPr>
          <p:cNvPr id="144" name="Rectangle 143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1319213" y="5005388"/>
            <a:ext cx="5953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/>
            <a:r>
              <a:rPr lang="en-US" sz="1400" dirty="0" smtClean="0"/>
              <a:t>2.9-4.3</a:t>
            </a:r>
            <a:endParaRPr lang="en-US" sz="140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131" name="Rectangle 130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1319213" y="2690813"/>
            <a:ext cx="5953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/>
            <a:r>
              <a:rPr lang="en-US" sz="1400" dirty="0" smtClean="0">
                <a:latin typeface="Arial"/>
                <a:cs typeface="Arial"/>
                <a:sym typeface="Arial"/>
              </a:rPr>
              <a:t>1.5-2.6</a:t>
            </a:r>
          </a:p>
        </p:txBody>
      </p:sp>
      <p:sp>
        <p:nvSpPr>
          <p:cNvPr id="146" name="Rectangle 145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1419225" y="2105025"/>
            <a:ext cx="3937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/>
            <a:r>
              <a:rPr lang="en-US" sz="1400" dirty="0" smtClean="0"/>
              <a:t>~.45</a:t>
            </a:r>
            <a:endParaRPr lang="en-US" sz="140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31" name="Rectangle 4"/>
          <p:cNvSpPr txBox="1"/>
          <p:nvPr>
            <p:custDataLst>
              <p:tags r:id="rId13"/>
            </p:custDataLst>
          </p:nvPr>
        </p:nvSpPr>
        <p:spPr>
          <a:xfrm>
            <a:off x="4375823" y="1212850"/>
            <a:ext cx="194982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r>
              <a:rPr lang="en-US" sz="1300" b="1" dirty="0" smtClean="0"/>
              <a:t>Calculation</a:t>
            </a:r>
            <a:endParaRPr lang="en-US" sz="1300" b="1" dirty="0"/>
          </a:p>
        </p:txBody>
      </p:sp>
      <p:sp>
        <p:nvSpPr>
          <p:cNvPr id="32" name="Rectangle 4"/>
          <p:cNvSpPr txBox="1"/>
          <p:nvPr>
            <p:custDataLst>
              <p:tags r:id="rId14"/>
            </p:custDataLst>
          </p:nvPr>
        </p:nvSpPr>
        <p:spPr>
          <a:xfrm>
            <a:off x="6671277" y="1212850"/>
            <a:ext cx="194982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r>
              <a:rPr lang="en-US" sz="1300" b="1" dirty="0" smtClean="0"/>
              <a:t>Examples</a:t>
            </a:r>
            <a:endParaRPr lang="en-US" sz="1300" b="1" dirty="0"/>
          </a:p>
        </p:txBody>
      </p:sp>
      <p:sp>
        <p:nvSpPr>
          <p:cNvPr id="33" name="Rectangle 4"/>
          <p:cNvSpPr txBox="1"/>
          <p:nvPr>
            <p:custDataLst>
              <p:tags r:id="rId15"/>
            </p:custDataLst>
          </p:nvPr>
        </p:nvSpPr>
        <p:spPr>
          <a:xfrm>
            <a:off x="6671277" y="1482725"/>
            <a:ext cx="2002075" cy="460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pPr lvl="1"/>
            <a:r>
              <a:rPr lang="en-US" sz="1300" dirty="0" smtClean="0"/>
              <a:t>A shift worker is able to stay an extra 15 minutes and still arrive on time for his next job</a:t>
            </a:r>
          </a:p>
          <a:p>
            <a:pPr lvl="1"/>
            <a:r>
              <a:rPr lang="en-US" sz="1300" dirty="0" smtClean="0"/>
              <a:t>A parent is able to leave the house 10 minutes later, and </a:t>
            </a:r>
            <a:r>
              <a:rPr lang="en-US" sz="1300" dirty="0" smtClean="0"/>
              <a:t>packs </a:t>
            </a:r>
            <a:r>
              <a:rPr lang="en-US" sz="1300" dirty="0" smtClean="0"/>
              <a:t>his child lunch, saving the price of school lunch</a:t>
            </a:r>
          </a:p>
          <a:p>
            <a:pPr lvl="1"/>
            <a:r>
              <a:rPr lang="en-US" sz="1300" dirty="0" smtClean="0"/>
              <a:t>An office worker is able to make </a:t>
            </a:r>
            <a:r>
              <a:rPr lang="en-US" sz="1300" dirty="0" smtClean="0"/>
              <a:t>a new  </a:t>
            </a:r>
            <a:r>
              <a:rPr lang="en-US" sz="1300" dirty="0" smtClean="0"/>
              <a:t>transit connection, shortening his commute by 30 min</a:t>
            </a:r>
          </a:p>
          <a:p>
            <a:pPr lvl="1"/>
            <a:r>
              <a:rPr lang="en-US" sz="1300" dirty="0" smtClean="0"/>
              <a:t>A dentists’ office </a:t>
            </a:r>
            <a:r>
              <a:rPr lang="en-US" sz="1300" dirty="0" smtClean="0"/>
              <a:t>near a </a:t>
            </a:r>
            <a:r>
              <a:rPr lang="en-US" sz="1300" dirty="0" smtClean="0"/>
              <a:t>busy freeway </a:t>
            </a:r>
            <a:r>
              <a:rPr lang="en-US" sz="1300" dirty="0" smtClean="0"/>
              <a:t>can reduce </a:t>
            </a:r>
            <a:r>
              <a:rPr lang="en-US" sz="1300" dirty="0" smtClean="0"/>
              <a:t>overtime </a:t>
            </a:r>
            <a:r>
              <a:rPr lang="en-US" sz="1300" dirty="0" smtClean="0"/>
              <a:t>cost since </a:t>
            </a:r>
            <a:r>
              <a:rPr lang="en-US" sz="1300" dirty="0" smtClean="0"/>
              <a:t>patients arrive on time </a:t>
            </a:r>
            <a:r>
              <a:rPr lang="en-US" sz="1300" dirty="0" smtClean="0"/>
              <a:t>more often</a:t>
            </a:r>
            <a:endParaRPr lang="en-US" sz="1300" dirty="0" smtClean="0"/>
          </a:p>
          <a:p>
            <a:pPr lvl="1"/>
            <a:r>
              <a:rPr lang="en-US" sz="1300" dirty="0" smtClean="0"/>
              <a:t>A delivery is made on time, avoiding a late fee</a:t>
            </a:r>
          </a:p>
          <a:p>
            <a:pPr lvl="1"/>
            <a:r>
              <a:rPr lang="en-US" sz="1300" dirty="0" smtClean="0"/>
              <a:t>An on-time delivery of produce prevents food spoilage</a:t>
            </a:r>
          </a:p>
        </p:txBody>
      </p:sp>
      <p:sp>
        <p:nvSpPr>
          <p:cNvPr id="34" name="Rectangle 4"/>
          <p:cNvSpPr txBox="1"/>
          <p:nvPr>
            <p:custDataLst>
              <p:tags r:id="rId16"/>
            </p:custDataLst>
          </p:nvPr>
        </p:nvSpPr>
        <p:spPr>
          <a:xfrm>
            <a:off x="4375823" y="1482725"/>
            <a:ext cx="2191870" cy="460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pPr lvl="1"/>
            <a:r>
              <a:rPr lang="en-US" sz="1300" dirty="0" smtClean="0"/>
              <a:t>Estimate </a:t>
            </a:r>
            <a:r>
              <a:rPr lang="en-US" sz="1300" dirty="0"/>
              <a:t>buffer time index (</a:t>
            </a:r>
            <a:r>
              <a:rPr lang="en-US" sz="1300" dirty="0" err="1"/>
              <a:t>BTI</a:t>
            </a:r>
            <a:r>
              <a:rPr lang="en-US" sz="1300" dirty="0" smtClean="0"/>
              <a:t>), which compares the 95</a:t>
            </a:r>
            <a:r>
              <a:rPr lang="en-US" sz="1300" baseline="30000" dirty="0" smtClean="0"/>
              <a:t>th</a:t>
            </a:r>
            <a:r>
              <a:rPr lang="en-US" sz="1300" dirty="0" smtClean="0"/>
              <a:t> percentile of travel time to the </a:t>
            </a:r>
            <a:r>
              <a:rPr lang="en-US" sz="1300" dirty="0" smtClean="0"/>
              <a:t>average</a:t>
            </a:r>
            <a:r>
              <a:rPr lang="en-US" sz="1300" baseline="30000" dirty="0" smtClean="0"/>
              <a:t>1</a:t>
            </a:r>
            <a:endParaRPr lang="en-US" sz="1300" baseline="30000" dirty="0" smtClean="0"/>
          </a:p>
          <a:p>
            <a:pPr lvl="1"/>
            <a:r>
              <a:rPr lang="en-US" sz="1300" dirty="0" smtClean="0"/>
              <a:t>Calculate the change in </a:t>
            </a:r>
            <a:r>
              <a:rPr lang="en-US" sz="1300" dirty="0" err="1" smtClean="0"/>
              <a:t>BTI</a:t>
            </a:r>
            <a:r>
              <a:rPr lang="en-US" sz="1300" dirty="0" smtClean="0"/>
              <a:t> between build and no-build scenarios and multiply by number of travelers affected and by value of time by trip type</a:t>
            </a:r>
          </a:p>
          <a:p>
            <a:pPr lvl="1"/>
            <a:r>
              <a:rPr lang="en-US" sz="1300" dirty="0" err="1" smtClean="0"/>
              <a:t>BTI</a:t>
            </a:r>
            <a:r>
              <a:rPr lang="en-US" sz="1300" dirty="0" smtClean="0"/>
              <a:t> for  estimated as </a:t>
            </a:r>
          </a:p>
          <a:p>
            <a:pPr lvl="2"/>
            <a:r>
              <a:rPr lang="en-US" sz="1300" dirty="0" smtClean="0"/>
              <a:t>2.5 times during peak periods </a:t>
            </a:r>
            <a:r>
              <a:rPr lang="en-US" sz="1200" dirty="0"/>
              <a:t>I-94/I-90 </a:t>
            </a:r>
            <a:endParaRPr lang="en-US" sz="1300" dirty="0" smtClean="0"/>
          </a:p>
          <a:p>
            <a:pPr lvl="2"/>
            <a:r>
              <a:rPr lang="en-US" sz="1300" dirty="0" smtClean="0"/>
              <a:t>1 for off-peak (meaning travelers build in no buffer)</a:t>
            </a:r>
          </a:p>
          <a:p>
            <a:pPr lvl="1"/>
            <a:r>
              <a:rPr lang="en-US" sz="1300" dirty="0" smtClean="0"/>
              <a:t>Value to time for trip type is the same as used in the travel time savings</a:t>
            </a:r>
          </a:p>
          <a:p>
            <a:pPr lvl="2"/>
            <a:r>
              <a:rPr lang="en-US" sz="1300" dirty="0" smtClean="0"/>
              <a:t>Personal: $13.93 </a:t>
            </a:r>
            <a:r>
              <a:rPr lang="en-US" sz="1300" dirty="0"/>
              <a:t>– </a:t>
            </a:r>
            <a:r>
              <a:rPr lang="en-US" sz="1300" dirty="0" smtClean="0"/>
              <a:t>$20.67/hour</a:t>
            </a:r>
          </a:p>
          <a:p>
            <a:pPr lvl="2"/>
            <a:r>
              <a:rPr lang="en-US" sz="1300" dirty="0" smtClean="0"/>
              <a:t>Business: $17.51-$58.57/hour</a:t>
            </a:r>
          </a:p>
        </p:txBody>
      </p:sp>
      <p:sp>
        <p:nvSpPr>
          <p:cNvPr id="38" name="Rectangle 4"/>
          <p:cNvSpPr txBox="1"/>
          <p:nvPr>
            <p:custDataLst>
              <p:tags r:id="rId17"/>
            </p:custDataLst>
          </p:nvPr>
        </p:nvSpPr>
        <p:spPr>
          <a:xfrm>
            <a:off x="2342400" y="1482725"/>
            <a:ext cx="1887654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pPr lvl="1"/>
            <a:r>
              <a:rPr lang="en-US" sz="1300" dirty="0" smtClean="0"/>
              <a:t>Value of time saved when travelers are able to reduce the “time buffer” they build in to be arrive at their</a:t>
            </a:r>
          </a:p>
        </p:txBody>
      </p:sp>
      <p:cxnSp>
        <p:nvCxnSpPr>
          <p:cNvPr id="16" name="Straight Connector 15"/>
          <p:cNvCxnSpPr/>
          <p:nvPr>
            <p:custDataLst>
              <p:tags r:id="rId18"/>
            </p:custDataLst>
          </p:nvPr>
        </p:nvCxnSpPr>
        <p:spPr bwMode="auto">
          <a:xfrm flipV="1">
            <a:off x="1943100" y="1457325"/>
            <a:ext cx="295133" cy="184116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>
            <p:custDataLst>
              <p:tags r:id="rId19"/>
            </p:custDataLst>
          </p:nvPr>
        </p:nvCxnSpPr>
        <p:spPr bwMode="auto">
          <a:xfrm>
            <a:off x="1963738" y="4294188"/>
            <a:ext cx="334038" cy="179649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>
            <p:custDataLst>
              <p:tags r:id="rId20"/>
            </p:custDataLst>
          </p:nvPr>
        </p:nvCxnSpPr>
        <p:spPr bwMode="auto">
          <a:xfrm>
            <a:off x="2297776" y="6048375"/>
            <a:ext cx="6435119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>
            <p:custDataLst>
              <p:tags r:id="rId21"/>
            </p:custDataLst>
          </p:nvPr>
        </p:nvCxnSpPr>
        <p:spPr bwMode="auto">
          <a:xfrm>
            <a:off x="2238233" y="1457325"/>
            <a:ext cx="6435119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McK 4. Footnote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19063" y="6334803"/>
            <a:ext cx="85486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104775" indent="-104775" defTabSz="895350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1 </a:t>
            </a:r>
            <a:r>
              <a:rPr lang="en-US" dirty="0" smtClean="0"/>
              <a:t>We drew our value from an empirical estimate made in 2009 of the </a:t>
            </a:r>
            <a:r>
              <a:rPr lang="en-US" dirty="0" err="1" smtClean="0"/>
              <a:t>BTI</a:t>
            </a:r>
            <a:r>
              <a:rPr lang="en-US" dirty="0" smtClean="0"/>
              <a:t> as 2-3 times average trip time</a:t>
            </a:r>
          </a:p>
          <a:p>
            <a:r>
              <a:rPr lang="en-US" dirty="0" smtClean="0"/>
              <a:t>2  These values were drawn from </a:t>
            </a:r>
            <a:r>
              <a:rPr lang="en-US" dirty="0" err="1" smtClean="0"/>
              <a:t>MNDOT</a:t>
            </a:r>
            <a:r>
              <a:rPr lang="en-US" dirty="0" smtClean="0"/>
              <a:t>, the Bureau of Labor Statistics, and the Transportation Research Forum</a:t>
            </a:r>
            <a:endParaRPr lang="en-US" dirty="0"/>
          </a:p>
        </p:txBody>
      </p:sp>
      <p:sp>
        <p:nvSpPr>
          <p:cNvPr id="39" name="Rectangle 10"/>
          <p:cNvSpPr txBox="1"/>
          <p:nvPr>
            <p:custDataLst>
              <p:tags r:id="rId23"/>
            </p:custDataLst>
          </p:nvPr>
        </p:nvSpPr>
        <p:spPr>
          <a:xfrm>
            <a:off x="163776" y="3298825"/>
            <a:ext cx="9280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r>
              <a:rPr lang="en-US" sz="1300" b="1" dirty="0" smtClean="0"/>
              <a:t>Reliability savings</a:t>
            </a:r>
            <a:endParaRPr lang="en-US" sz="1300" b="1" dirty="0"/>
          </a:p>
        </p:txBody>
      </p:sp>
      <p:sp>
        <p:nvSpPr>
          <p:cNvPr id="25" name="Rectangle 197"/>
          <p:cNvSpPr txBox="1"/>
          <p:nvPr>
            <p:custDataLst>
              <p:tags r:id="rId24"/>
            </p:custDataLst>
          </p:nvPr>
        </p:nvSpPr>
        <p:spPr>
          <a:xfrm>
            <a:off x="355284" y="1201738"/>
            <a:ext cx="19424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4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4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4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4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400">
                <a:latin typeface="+mn-lt"/>
              </a:defRPr>
            </a:lvl9pPr>
          </a:lstStyle>
          <a:p>
            <a:r>
              <a:rPr lang="en-US" b="1" dirty="0" smtClean="0"/>
              <a:t>Quantified benefits of transit investment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$B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1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203886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998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>
              <a:latin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9063" y="680130"/>
            <a:ext cx="8618537" cy="369332"/>
          </a:xfrm>
        </p:spPr>
        <p:txBody>
          <a:bodyPr/>
          <a:lstStyle/>
          <a:p>
            <a:r>
              <a:rPr lang="en-US" dirty="0" smtClean="0"/>
              <a:t>Breakdown of travel time benefits by user </a:t>
            </a:r>
            <a:r>
              <a:rPr lang="en-US" dirty="0" smtClean="0"/>
              <a:t>group</a:t>
            </a:r>
            <a:endParaRPr lang="en-US" dirty="0"/>
          </a:p>
        </p:txBody>
      </p:sp>
      <p:cxnSp>
        <p:nvCxnSpPr>
          <p:cNvPr id="3" name="Straight Connector 2"/>
          <p:cNvCxnSpPr/>
          <p:nvPr>
            <p:custDataLst>
              <p:tags r:id="rId5"/>
            </p:custDataLst>
          </p:nvPr>
        </p:nvCxnSpPr>
        <p:spPr bwMode="auto">
          <a:xfrm>
            <a:off x="2624138" y="3714750"/>
            <a:ext cx="4667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6"/>
            </p:custDataLst>
          </p:nvPr>
        </p:nvCxnSpPr>
        <p:spPr bwMode="auto">
          <a:xfrm>
            <a:off x="5862638" y="2809875"/>
            <a:ext cx="4667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>
            <p:custDataLst>
              <p:tags r:id="rId7"/>
            </p:custDataLst>
          </p:nvPr>
        </p:nvCxnSpPr>
        <p:spPr bwMode="auto">
          <a:xfrm>
            <a:off x="4243388" y="2533650"/>
            <a:ext cx="4667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067696589"/>
              </p:ext>
            </p:extLst>
          </p:nvPr>
        </p:nvGraphicFramePr>
        <p:xfrm>
          <a:off x="1147763" y="2438400"/>
          <a:ext cx="6677008" cy="3400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999" name="Chart" r:id="rId21" imgW="6677008" imgH="3400357" progId="MSGraph.Chart.8">
                  <p:embed followColorScheme="full"/>
                </p:oleObj>
              </mc:Choice>
              <mc:Fallback>
                <p:oleObj name="Chart" r:id="rId21" imgW="6677008" imgH="3400357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47763" y="2438400"/>
                        <a:ext cx="6677008" cy="3400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Rectangle 98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4710113" y="5768975"/>
            <a:ext cx="15398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/>
            <a:fld id="{90476AB1-4027-483A-A4E9-FCA8E1CEB150}" type="datetime'Travel time ''''sav''''''''''ings - T''r''''ansit Use''rs'''''">
              <a:rPr lang="en-US" sz="1400"/>
              <a:pPr/>
              <a:t>Travel time savings - Transit Users</a:t>
            </a:fld>
            <a:endParaRPr lang="en-US" sz="1400" smtClean="0">
              <a:latin typeface="Arial"/>
              <a:cs typeface="Arial"/>
              <a:sym typeface="Arial"/>
            </a:endParaRPr>
          </a:p>
        </p:txBody>
      </p:sp>
      <p:sp>
        <p:nvSpPr>
          <p:cNvPr id="158" name="Rectangle 157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4989513" y="2565400"/>
            <a:ext cx="5953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/>
            <a:r>
              <a:rPr lang="en-US" sz="1400" dirty="0" smtClean="0"/>
              <a:t>0.4-0.7</a:t>
            </a:r>
            <a:endParaRPr lang="en-US" sz="140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150" name="Rectangle 149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3090863" y="5768975"/>
            <a:ext cx="14239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/>
            <a:fld id="{7F33ADB5-5F49-46AC-A6A4-D532D5398924}" type="datetime'R''''eliabi''''li''''ty ''s''aving''s --'' H''w''y user''s'">
              <a:rPr lang="en-US" sz="1400"/>
              <a:pPr/>
              <a:t>Reliability savings -- Hwy users</a:t>
            </a:fld>
            <a:endParaRPr lang="en-US" sz="1400" smtClean="0">
              <a:latin typeface="Arial"/>
              <a:cs typeface="Arial"/>
              <a:sym typeface="Arial"/>
            </a:endParaRPr>
          </a:p>
        </p:txBody>
      </p:sp>
      <p:sp>
        <p:nvSpPr>
          <p:cNvPr id="153" name="Rectangle 152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3370263" y="3017838"/>
            <a:ext cx="5953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2D2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/>
            <a:r>
              <a:rPr lang="en-US" sz="1400" dirty="0" smtClean="0"/>
              <a:t>1.7-2.7</a:t>
            </a:r>
            <a:endParaRPr lang="en-US" sz="140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41" name="Rectangle 40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1471613" y="5768975"/>
            <a:ext cx="94773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/>
            <a:fld id="{00E2D144-FCD2-4757-B695-3EA8F0874C87}" type="datetime'Tra''''''vel Ti''me ''Sa''''''''v''''ings -- Hwy ''Use''rs'">
              <a:rPr lang="en-US" sz="1400" smtClean="0"/>
              <a:pPr/>
              <a:t>Travel Time Savings -- Hwy Users</a:t>
            </a:fld>
            <a:endParaRPr lang="en-US" sz="140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157" name="Rectangle 156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1751013" y="3476625"/>
            <a:ext cx="5953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2225" tIns="0" rIns="22225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/>
            <a:r>
              <a:rPr lang="en-US" sz="1400" dirty="0" smtClean="0"/>
              <a:t>3.4-5.0</a:t>
            </a:r>
            <a:endParaRPr lang="en-US" sz="140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107" name="Rectangle 106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6329363" y="5768975"/>
            <a:ext cx="10858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/>
            <a:fld id="{82BD7F32-9A79-4495-B372-EACFDC3FEC14}" type="datetime'''N''e''''''t'' tr''a''''''''v''el'' ti''me ''savings'''''''">
              <a:rPr lang="en-US" sz="1400" b="1"/>
              <a:pPr/>
              <a:t>Net travel time savings</a:t>
            </a:fld>
            <a:endParaRPr lang="en-US" sz="1400" b="1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154" name="Rectangle 153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auto">
          <a:xfrm>
            <a:off x="6608763" y="2571750"/>
            <a:ext cx="5953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2225" tIns="0" rIns="22225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/>
            <a:r>
              <a:rPr lang="en-US" sz="1400" dirty="0" smtClean="0"/>
              <a:t>4.6-7.0</a:t>
            </a:r>
            <a:endParaRPr lang="en-US" sz="1400" dirty="0" smtClean="0">
              <a:latin typeface="Arial"/>
              <a:cs typeface="Arial"/>
              <a:sym typeface="Arial"/>
            </a:endParaRPr>
          </a:p>
        </p:txBody>
      </p:sp>
      <p:grpSp>
        <p:nvGrpSpPr>
          <p:cNvPr id="215" name="Group 217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371242" y="1700213"/>
            <a:ext cx="6471992" cy="449263"/>
            <a:chOff x="915" y="747"/>
            <a:chExt cx="3880" cy="283"/>
          </a:xfrm>
        </p:grpSpPr>
        <p:cxnSp>
          <p:nvCxnSpPr>
            <p:cNvPr id="216" name="AutoShape 11"/>
            <p:cNvCxnSpPr>
              <a:cxnSpLocks noChangeShapeType="1"/>
              <a:stCxn id="217" idx="4"/>
              <a:endCxn id="217" idx="6"/>
            </p:cNvCxnSpPr>
            <p:nvPr/>
          </p:nvCxnSpPr>
          <p:spPr bwMode="auto">
            <a:xfrm>
              <a:off x="915" y="1030"/>
              <a:ext cx="388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7" name="AutoShape 12"/>
            <p:cNvSpPr>
              <a:spLocks noChangeArrowheads="1"/>
            </p:cNvSpPr>
            <p:nvPr/>
          </p:nvSpPr>
          <p:spPr bwMode="auto">
            <a:xfrm>
              <a:off x="915" y="747"/>
              <a:ext cx="3880" cy="2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18288" anchor="b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  <a:latin typeface="Arial" pitchFamily="34" charset="0"/>
                </a:rPr>
                <a:t>Select benefits by user group</a:t>
              </a:r>
              <a:endParaRPr lang="en-US" sz="1400" b="1" dirty="0">
                <a:solidFill>
                  <a:srgbClr val="000000"/>
                </a:solidFill>
                <a:latin typeface="Arial" pitchFamily="34" charset="0"/>
              </a:endParaRPr>
            </a:p>
            <a:p>
              <a:r>
                <a:rPr lang="en-US" sz="1400" dirty="0" smtClean="0">
                  <a:solidFill>
                    <a:srgbClr val="717272"/>
                  </a:solidFill>
                  <a:latin typeface="Arial" pitchFamily="34" charset="0"/>
                </a:rPr>
                <a:t>$B</a:t>
              </a:r>
              <a:endParaRPr lang="en-US" sz="1400" dirty="0">
                <a:solidFill>
                  <a:srgbClr val="717272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08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/>
          </p:cNvSpPr>
          <p:nvPr>
            <p:ph type="title"/>
          </p:nvPr>
        </p:nvSpPr>
        <p:spPr>
          <a:xfrm>
            <a:off x="149225" y="661988"/>
            <a:ext cx="8066088" cy="369332"/>
          </a:xfrm>
        </p:spPr>
        <p:txBody>
          <a:bodyPr/>
          <a:lstStyle/>
          <a:p>
            <a:r>
              <a:rPr lang="en-US" dirty="0" smtClean="0"/>
              <a:t>Credentials of Cambridge Systematics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069263" y="6508297"/>
            <a:ext cx="746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D72574A-3FEF-4E4F-8DD4-F0ED1B79D62D}" type="slidenum">
              <a:rPr lang="ko-KR" altLang="en-US" smtClean="0"/>
              <a:pPr>
                <a:defRPr/>
              </a:pPr>
              <a:t>27</a:t>
            </a:fld>
            <a:r>
              <a:rPr lang="en-US" altLang="ko-KR" smtClean="0"/>
              <a:t> </a:t>
            </a:r>
            <a:endParaRPr lang="en-US" altLang="ko-KR" dirty="0"/>
          </a:p>
        </p:txBody>
      </p:sp>
      <p:sp>
        <p:nvSpPr>
          <p:cNvPr id="2" name="Rectangle 2"/>
          <p:cNvSpPr txBox="1"/>
          <p:nvPr/>
        </p:nvSpPr>
        <p:spPr>
          <a:xfrm>
            <a:off x="376236" y="1221470"/>
            <a:ext cx="794044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1400" dirty="0"/>
              <a:t>The Itasca Project working </a:t>
            </a:r>
            <a:r>
              <a:rPr lang="en-US" sz="1400" dirty="0" smtClean="0"/>
              <a:t>team, in consultation with its Technical </a:t>
            </a:r>
            <a:r>
              <a:rPr lang="en-US" sz="1400" dirty="0"/>
              <a:t>Advisory </a:t>
            </a:r>
            <a:r>
              <a:rPr lang="en-US" sz="1400" dirty="0" smtClean="0"/>
              <a:t>Committee, selected </a:t>
            </a:r>
            <a:r>
              <a:rPr lang="en-US" sz="1400" dirty="0"/>
              <a:t>Cambridge Systematics (CS) via a competitive bidding process. </a:t>
            </a:r>
            <a:r>
              <a:rPr lang="en-US" sz="1400" dirty="0" smtClean="0"/>
              <a:t>CS was selected based </a:t>
            </a:r>
            <a:r>
              <a:rPr lang="en-US" sz="1400" dirty="0"/>
              <a:t>on the breadth and depth of its experience in transit and economic analyses.  Details on services provided and relevant experience of CS </a:t>
            </a:r>
            <a:r>
              <a:rPr lang="en-US" sz="1400" dirty="0" smtClean="0"/>
              <a:t>is </a:t>
            </a:r>
            <a:r>
              <a:rPr lang="en-US" sz="1400" dirty="0"/>
              <a:t>available on the CS website: </a:t>
            </a:r>
            <a:r>
              <a:rPr lang="en-US" sz="1400" u="sng" dirty="0">
                <a:solidFill>
                  <a:schemeClr val="tx1"/>
                </a:solidFill>
                <a:hlinkClick r:id="rId3"/>
              </a:rPr>
              <a:t>http://www.camsys.com/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ectangle 5"/>
          <p:cNvSpPr txBox="1"/>
          <p:nvPr/>
        </p:nvSpPr>
        <p:spPr>
          <a:xfrm>
            <a:off x="376238" y="2599997"/>
            <a:ext cx="342650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altLang="ko-KR" sz="1400" dirty="0" smtClean="0"/>
              <a:t>Cambridge Systematics has deep experience with </a:t>
            </a:r>
            <a:r>
              <a:rPr lang="en-US" altLang="ko-KR" sz="1400" b="1" dirty="0" smtClean="0"/>
              <a:t>Federal, state, and local government</a:t>
            </a:r>
            <a:r>
              <a:rPr lang="en-US" altLang="ko-KR" sz="1400" dirty="0"/>
              <a:t> </a:t>
            </a:r>
            <a:endParaRPr lang="en-US" altLang="ko-KR" sz="1400" dirty="0" smtClean="0"/>
          </a:p>
          <a:p>
            <a:pPr lvl="1"/>
            <a:r>
              <a:rPr lang="en-US" altLang="ko-KR" sz="1400" dirty="0" smtClean="0"/>
              <a:t>Relationships with </a:t>
            </a:r>
            <a:r>
              <a:rPr lang="en-US" altLang="ko-KR" sz="1400" b="1" dirty="0" smtClean="0"/>
              <a:t>9 Federal agencies</a:t>
            </a:r>
            <a:r>
              <a:rPr lang="en-US" altLang="ko-KR" sz="1400" dirty="0" smtClean="0"/>
              <a:t>, including on-call contracts with </a:t>
            </a:r>
            <a:r>
              <a:rPr lang="en-US" altLang="ko-KR" sz="1400" dirty="0" err="1" smtClean="0"/>
              <a:t>FHWA</a:t>
            </a:r>
            <a:r>
              <a:rPr lang="en-US" altLang="ko-KR" sz="1400" dirty="0" smtClean="0"/>
              <a:t> and </a:t>
            </a:r>
            <a:r>
              <a:rPr lang="en-US" altLang="ko-KR" sz="1400" dirty="0" err="1" smtClean="0"/>
              <a:t>FTA</a:t>
            </a:r>
            <a:endParaRPr lang="en-US" altLang="ko-KR" sz="1400" dirty="0" smtClean="0"/>
          </a:p>
          <a:p>
            <a:pPr lvl="1"/>
            <a:r>
              <a:rPr lang="en-US" altLang="ko-KR" sz="1400" dirty="0" smtClean="0"/>
              <a:t>Served </a:t>
            </a:r>
            <a:r>
              <a:rPr lang="en-US" altLang="ko-KR" sz="1400" b="1" dirty="0" smtClean="0"/>
              <a:t>44 state governments </a:t>
            </a:r>
            <a:r>
              <a:rPr lang="en-US" altLang="ko-KR" sz="1400" dirty="0" smtClean="0"/>
              <a:t>and over </a:t>
            </a:r>
            <a:r>
              <a:rPr lang="en-US" altLang="ko-KR" sz="1400" b="1" dirty="0" smtClean="0"/>
              <a:t>60 </a:t>
            </a:r>
            <a:r>
              <a:rPr lang="en-US" altLang="ko-KR" sz="1400" b="1" dirty="0" err="1" smtClean="0"/>
              <a:t>MPOs</a:t>
            </a:r>
            <a:r>
              <a:rPr lang="en-US" altLang="ko-KR" sz="1400" b="1" dirty="0" smtClean="0"/>
              <a:t> </a:t>
            </a:r>
            <a:r>
              <a:rPr lang="en-US" altLang="ko-KR" sz="1400" dirty="0" smtClean="0"/>
              <a:t>and other local government bodies</a:t>
            </a:r>
          </a:p>
          <a:p>
            <a:r>
              <a:rPr lang="en-US" altLang="ko-KR" sz="1400" dirty="0" smtClean="0"/>
              <a:t>Experience with </a:t>
            </a:r>
            <a:r>
              <a:rPr lang="en-US" altLang="ko-KR" sz="1400" b="1" dirty="0" smtClean="0"/>
              <a:t>multiple modes </a:t>
            </a:r>
            <a:r>
              <a:rPr lang="en-US" altLang="ko-KR" sz="1400" dirty="0" smtClean="0"/>
              <a:t>of transit (e.g., </a:t>
            </a:r>
            <a:r>
              <a:rPr lang="en-US" altLang="ko-KR" sz="1400" dirty="0" err="1" smtClean="0"/>
              <a:t>LRT</a:t>
            </a:r>
            <a:r>
              <a:rPr lang="en-US" altLang="ko-KR" sz="1400" dirty="0" smtClean="0"/>
              <a:t>, local and intercity bus, alternative transportation services)</a:t>
            </a:r>
            <a:endParaRPr lang="ko-KR" altLang="en-US" sz="1400" dirty="0"/>
          </a:p>
        </p:txBody>
      </p:sp>
      <p:sp>
        <p:nvSpPr>
          <p:cNvPr id="10" name="Rectangle 5"/>
          <p:cNvSpPr txBox="1"/>
          <p:nvPr/>
        </p:nvSpPr>
        <p:spPr>
          <a:xfrm>
            <a:off x="4278655" y="2599997"/>
            <a:ext cx="4252686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1400" b="1" dirty="0" err="1" smtClean="0"/>
              <a:t>TCRP</a:t>
            </a:r>
            <a:r>
              <a:rPr lang="en-US" sz="1400" b="1" dirty="0" smtClean="0"/>
              <a:t> H-9</a:t>
            </a:r>
            <a:r>
              <a:rPr lang="en-US" sz="1400" b="1" dirty="0"/>
              <a:t>:</a:t>
            </a:r>
            <a:r>
              <a:rPr lang="en-US" sz="1400" b="1" dirty="0" smtClean="0"/>
              <a:t> </a:t>
            </a:r>
            <a:r>
              <a:rPr lang="en-US" sz="1400" b="1" dirty="0"/>
              <a:t>Economic Impact Analysis of Transit </a:t>
            </a:r>
            <a:r>
              <a:rPr lang="en-US" sz="1400" b="1" dirty="0" smtClean="0"/>
              <a:t>Investments: </a:t>
            </a:r>
            <a:r>
              <a:rPr lang="en-US" sz="1400" dirty="0" smtClean="0"/>
              <a:t>Evaluation of  </a:t>
            </a:r>
            <a:r>
              <a:rPr lang="en-US" sz="1400" dirty="0"/>
              <a:t>methods used to conduct economic impact analysis for proposed transit </a:t>
            </a:r>
            <a:r>
              <a:rPr lang="en-US" sz="1400" dirty="0" smtClean="0"/>
              <a:t>investments</a:t>
            </a:r>
          </a:p>
          <a:p>
            <a:r>
              <a:rPr lang="en-US" sz="1400" b="1" dirty="0" err="1" smtClean="0"/>
              <a:t>APTA</a:t>
            </a:r>
            <a:r>
              <a:rPr lang="en-US" sz="1400" b="1" dirty="0" smtClean="0"/>
              <a:t> </a:t>
            </a:r>
            <a:r>
              <a:rPr lang="en-US" sz="1400" b="1" dirty="0"/>
              <a:t>Economic </a:t>
            </a:r>
            <a:r>
              <a:rPr lang="en-US" sz="1400" b="1" dirty="0" smtClean="0"/>
              <a:t>Analysis: </a:t>
            </a:r>
            <a:r>
              <a:rPr lang="en-US" sz="1400" dirty="0" smtClean="0"/>
              <a:t>Economic </a:t>
            </a:r>
            <a:r>
              <a:rPr lang="en-US" sz="1400" dirty="0"/>
              <a:t>impacts of national transit investments </a:t>
            </a:r>
            <a:endParaRPr lang="en-US" sz="1400" dirty="0" smtClean="0"/>
          </a:p>
          <a:p>
            <a:r>
              <a:rPr lang="en-US" sz="1400" b="1" dirty="0" smtClean="0"/>
              <a:t>Envision </a:t>
            </a:r>
            <a:r>
              <a:rPr lang="en-US" sz="1400" b="1" dirty="0"/>
              <a:t>Utah Economic Impacts of Public Transportation System </a:t>
            </a:r>
            <a:r>
              <a:rPr lang="en-US" sz="1400" b="1" dirty="0" smtClean="0"/>
              <a:t>Expansion: </a:t>
            </a:r>
            <a:r>
              <a:rPr lang="en-US" sz="1400" dirty="0" smtClean="0"/>
              <a:t>Direct </a:t>
            </a:r>
            <a:r>
              <a:rPr lang="en-US" sz="1400" dirty="0"/>
              <a:t>effects of public transit investments </a:t>
            </a:r>
            <a:r>
              <a:rPr lang="en-US" sz="1400" dirty="0" smtClean="0"/>
              <a:t>on </a:t>
            </a:r>
            <a:r>
              <a:rPr lang="en-US" sz="1400" dirty="0"/>
              <a:t>travel efficiency, user bene­fits, and </a:t>
            </a:r>
            <a:r>
              <a:rPr lang="en-US" sz="1400" dirty="0" smtClean="0"/>
              <a:t>the </a:t>
            </a:r>
            <a:r>
              <a:rPr lang="en-US" sz="1400" dirty="0"/>
              <a:t>regional economy.  </a:t>
            </a:r>
          </a:p>
          <a:p>
            <a:r>
              <a:rPr lang="en-US" sz="1400" b="1" dirty="0" err="1"/>
              <a:t>LAMTA</a:t>
            </a:r>
            <a:r>
              <a:rPr lang="en-US" sz="1400" b="1" dirty="0"/>
              <a:t> Economic Impact Benefits </a:t>
            </a:r>
            <a:r>
              <a:rPr lang="en-US" sz="1400" b="1" dirty="0" smtClean="0"/>
              <a:t>Study</a:t>
            </a:r>
            <a:r>
              <a:rPr lang="en-US" sz="1400" b="1" dirty="0"/>
              <a:t>:</a:t>
            </a:r>
            <a:r>
              <a:rPr lang="en-US" sz="1400" dirty="0" smtClean="0"/>
              <a:t> Long-range </a:t>
            </a:r>
            <a:r>
              <a:rPr lang="en-US" sz="1400" dirty="0"/>
              <a:t>economic impacts </a:t>
            </a:r>
            <a:r>
              <a:rPr lang="en-US" sz="1400" dirty="0" smtClean="0"/>
              <a:t>of  alternative </a:t>
            </a:r>
            <a:r>
              <a:rPr lang="en-US" sz="1400" dirty="0"/>
              <a:t>transportation </a:t>
            </a:r>
            <a:r>
              <a:rPr lang="en-US" sz="1400" dirty="0" smtClean="0"/>
              <a:t>development </a:t>
            </a:r>
            <a:r>
              <a:rPr lang="en-US" sz="1400" dirty="0"/>
              <a:t>and financing </a:t>
            </a:r>
            <a:r>
              <a:rPr lang="en-US" sz="1400" dirty="0" smtClean="0"/>
              <a:t>plans  </a:t>
            </a:r>
            <a:endParaRPr lang="en-US" sz="1400" dirty="0"/>
          </a:p>
          <a:p>
            <a:r>
              <a:rPr lang="en-US" sz="1400" b="1" dirty="0" err="1"/>
              <a:t>NYMTA</a:t>
            </a:r>
            <a:r>
              <a:rPr lang="en-US" sz="1400" b="1" dirty="0"/>
              <a:t> </a:t>
            </a:r>
            <a:r>
              <a:rPr lang="en-US" sz="1400" b="1" dirty="0" smtClean="0"/>
              <a:t>Benefits: </a:t>
            </a:r>
            <a:r>
              <a:rPr lang="en-US" sz="1400" dirty="0" smtClean="0"/>
              <a:t>Long-term </a:t>
            </a:r>
            <a:r>
              <a:rPr lang="en-US" sz="1400" dirty="0"/>
              <a:t>economic consequences of investments in public transportation facilities and </a:t>
            </a:r>
            <a:r>
              <a:rPr lang="en-US" sz="1400" dirty="0" smtClean="0"/>
              <a:t>services  </a:t>
            </a:r>
            <a:endParaRPr lang="en-US" sz="1400" dirty="0"/>
          </a:p>
          <a:p>
            <a:r>
              <a:rPr lang="en-US" sz="1400" b="1" dirty="0"/>
              <a:t>California High-Speed </a:t>
            </a:r>
            <a:r>
              <a:rPr lang="en-US" sz="1400" b="1" dirty="0" smtClean="0"/>
              <a:t>Rail</a:t>
            </a:r>
            <a:r>
              <a:rPr lang="en-US" sz="1400" b="1" dirty="0"/>
              <a:t>:</a:t>
            </a:r>
            <a:r>
              <a:rPr lang="en-US" sz="1400" b="1" dirty="0" smtClean="0"/>
              <a:t> </a:t>
            </a:r>
            <a:r>
              <a:rPr lang="en-US" sz="1400" dirty="0"/>
              <a:t>Induced Growth Summary and Secondary Impacts </a:t>
            </a:r>
            <a:r>
              <a:rPr lang="en-US" sz="1400" dirty="0" smtClean="0"/>
              <a:t>Analysis</a:t>
            </a:r>
            <a:endParaRPr lang="en-US" sz="1400" dirty="0"/>
          </a:p>
        </p:txBody>
      </p:sp>
      <p:sp>
        <p:nvSpPr>
          <p:cNvPr id="11" name="Rectangle 5"/>
          <p:cNvSpPr txBox="1"/>
          <p:nvPr/>
        </p:nvSpPr>
        <p:spPr>
          <a:xfrm>
            <a:off x="376237" y="2283129"/>
            <a:ext cx="40330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altLang="ko-KR" sz="1400" b="1" dirty="0" smtClean="0"/>
              <a:t>Key Qualifications</a:t>
            </a:r>
            <a:endParaRPr lang="ko-KR" altLang="en-US" sz="1400" b="1" dirty="0"/>
          </a:p>
        </p:txBody>
      </p:sp>
      <p:sp>
        <p:nvSpPr>
          <p:cNvPr id="12" name="Rectangle 5"/>
          <p:cNvSpPr txBox="1"/>
          <p:nvPr/>
        </p:nvSpPr>
        <p:spPr>
          <a:xfrm>
            <a:off x="4278655" y="2283129"/>
            <a:ext cx="42526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altLang="ko-KR" sz="1400" b="1" dirty="0" smtClean="0"/>
              <a:t>Highlighted projects</a:t>
            </a:r>
            <a:endParaRPr lang="ko-KR" altLang="en-US" sz="14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76238" y="2542115"/>
            <a:ext cx="342650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78655" y="2542115"/>
            <a:ext cx="416367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3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069263" y="6479269"/>
            <a:ext cx="746125" cy="182562"/>
          </a:xfrm>
        </p:spPr>
        <p:txBody>
          <a:bodyPr/>
          <a:lstStyle/>
          <a:p>
            <a:pPr>
              <a:defRPr/>
            </a:pPr>
            <a:fld id="{517099BD-96FB-468D-90E9-D0921DEA6124}" type="slidenum">
              <a:rPr lang="ko-KR" altLang="en-US"/>
              <a:pPr>
                <a:defRPr/>
              </a:pPr>
              <a:t>2</a:t>
            </a:fld>
            <a:r>
              <a:rPr lang="en-US" altLang="ko-KR"/>
              <a:t> </a:t>
            </a:r>
            <a:endParaRPr lang="en-US" altLang="ko-KR" dirty="0"/>
          </a:p>
        </p:txBody>
      </p:sp>
      <p:graphicFrame>
        <p:nvGraphicFramePr>
          <p:cNvPr id="856066" name="Rectangle 2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50089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113" name="think-cell Slide" r:id="rId11" imgW="0" imgH="0" progId="TCLayout.ActiveDocument.1">
                  <p:embed/>
                </p:oleObj>
              </mc:Choice>
              <mc:Fallback>
                <p:oleObj name="think-cell Slide" r:id="rId11" imgW="0" imgH="0" progId="TCLayout.ActiveDocument.1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6067" name="Rectangle 3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149225" y="661988"/>
            <a:ext cx="8066088" cy="365125"/>
          </a:xfrm>
        </p:spPr>
        <p:txBody>
          <a:bodyPr/>
          <a:lstStyle/>
          <a:p>
            <a:pPr eaLnBrk="1" hangingPunct="1"/>
            <a:r>
              <a:rPr lang="en-US"/>
              <a:t>Itasca Project introduction</a:t>
            </a:r>
          </a:p>
        </p:txBody>
      </p:sp>
      <p:grpSp>
        <p:nvGrpSpPr>
          <p:cNvPr id="201732" name="Group 4"/>
          <p:cNvGrpSpPr>
            <a:grpSpLocks/>
          </p:cNvGrpSpPr>
          <p:nvPr/>
        </p:nvGrpSpPr>
        <p:grpSpPr bwMode="auto">
          <a:xfrm>
            <a:off x="958850" y="1262063"/>
            <a:ext cx="7051675" cy="2493962"/>
            <a:chOff x="682" y="572"/>
            <a:chExt cx="4229" cy="1571"/>
          </a:xfrm>
        </p:grpSpPr>
        <p:sp>
          <p:nvSpPr>
            <p:cNvPr id="201733" name="AutoShape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82" y="572"/>
              <a:ext cx="4229" cy="399"/>
            </a:xfrm>
            <a:prstGeom prst="roundRect">
              <a:avLst>
                <a:gd name="adj" fmla="val 2456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56070" name="Rectangle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38" y="682"/>
              <a:ext cx="99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Clr>
                  <a:schemeClr val="tx2"/>
                </a:buClr>
              </a:pPr>
              <a:r>
                <a:rPr lang="en-US" sz="18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What is Itasca?</a:t>
              </a:r>
            </a:p>
          </p:txBody>
        </p:sp>
        <p:sp>
          <p:nvSpPr>
            <p:cNvPr id="856071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838" y="1072"/>
              <a:ext cx="3754" cy="1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93675" indent="-192088"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30000"/>
                </a:spcBef>
                <a:buClr>
                  <a:schemeClr val="tx2"/>
                </a:buClr>
              </a:pPr>
              <a:r>
                <a:rPr lang="en-US" sz="1400">
                  <a:latin typeface="Arial" charset="0"/>
                  <a:cs typeface="Arial" charset="0"/>
                </a:rPr>
                <a:t>An employer-led civic alliance focused on:</a:t>
              </a:r>
            </a:p>
            <a:p>
              <a:pPr lvl="1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charset="0"/>
                <a:buChar char="▪"/>
              </a:pPr>
              <a:r>
                <a:rPr lang="en-US" sz="1400">
                  <a:latin typeface="Arial" charset="0"/>
                  <a:cs typeface="Arial" charset="0"/>
                </a:rPr>
                <a:t>Building a thriving economy and quality of life in the Minneapolis-Saint Paul Metropolitan region</a:t>
              </a:r>
            </a:p>
            <a:p>
              <a:pPr lvl="1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charset="0"/>
                <a:buChar char="▪"/>
              </a:pPr>
              <a:r>
                <a:rPr lang="en-US" sz="1400">
                  <a:latin typeface="Arial" charset="0"/>
                  <a:cs typeface="Arial" charset="0"/>
                </a:rPr>
                <a:t>Reducing and eliminating socioeconomic disparities</a:t>
              </a:r>
            </a:p>
            <a:p>
              <a:pPr lvl="1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charset="0"/>
                <a:buChar char="▪"/>
              </a:pPr>
              <a:endParaRPr lang="en-US" sz="1400">
                <a:latin typeface="Arial" charset="0"/>
                <a:cs typeface="Arial" charset="0"/>
              </a:endParaRPr>
            </a:p>
            <a:p>
              <a:pPr lvl="1">
                <a:lnSpc>
                  <a:spcPct val="110000"/>
                </a:lnSpc>
                <a:spcBef>
                  <a:spcPct val="30000"/>
                </a:spcBef>
                <a:buClr>
                  <a:schemeClr val="tx2"/>
                </a:buClr>
                <a:buSzPct val="125000"/>
                <a:buFont typeface="Arial" charset="0"/>
                <a:buChar char="▪"/>
              </a:pPr>
              <a:endParaRPr lang="en-US" sz="1400">
                <a:latin typeface="Arial" charset="0"/>
                <a:cs typeface="Arial" charset="0"/>
              </a:endParaRPr>
            </a:p>
          </p:txBody>
        </p:sp>
      </p:grpSp>
      <p:grpSp>
        <p:nvGrpSpPr>
          <p:cNvPr id="201736" name="Group 8"/>
          <p:cNvGrpSpPr>
            <a:grpSpLocks/>
          </p:cNvGrpSpPr>
          <p:nvPr/>
        </p:nvGrpSpPr>
        <p:grpSpPr bwMode="auto">
          <a:xfrm>
            <a:off x="958850" y="3633788"/>
            <a:ext cx="7027863" cy="2384425"/>
            <a:chOff x="682" y="1762"/>
            <a:chExt cx="4229" cy="1502"/>
          </a:xfrm>
        </p:grpSpPr>
        <p:sp>
          <p:nvSpPr>
            <p:cNvPr id="201737" name="AutoShape 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82" y="1762"/>
              <a:ext cx="4229" cy="399"/>
            </a:xfrm>
            <a:prstGeom prst="roundRect">
              <a:avLst>
                <a:gd name="adj" fmla="val 2456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56074" name="Rectangle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38" y="1872"/>
              <a:ext cx="96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Clr>
                  <a:schemeClr val="tx2"/>
                </a:buClr>
              </a:pPr>
              <a:r>
                <a:rPr lang="en-US" sz="18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Who is Itasca?</a:t>
              </a:r>
            </a:p>
          </p:txBody>
        </p:sp>
        <p:sp>
          <p:nvSpPr>
            <p:cNvPr id="856075" name="Rectangle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38" y="2262"/>
              <a:ext cx="3754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93675" indent="-192088"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30000"/>
                </a:spcBef>
                <a:buClr>
                  <a:schemeClr val="tx2"/>
                </a:buClr>
              </a:pPr>
              <a:r>
                <a:rPr lang="en-US" sz="1400">
                  <a:latin typeface="Arial" charset="0"/>
                  <a:cs typeface="Arial" charset="0"/>
                </a:rPr>
                <a:t>50-plus cross-sector community leaders from Minneapolis-Saint Paul:</a:t>
              </a:r>
            </a:p>
            <a:p>
              <a:pPr lvl="1">
                <a:lnSpc>
                  <a:spcPct val="110000"/>
                </a:lnSpc>
                <a:spcBef>
                  <a:spcPct val="30000"/>
                </a:spcBef>
                <a:buClr>
                  <a:schemeClr val="tx2"/>
                </a:buClr>
                <a:buSzPct val="125000"/>
                <a:buFont typeface="Arial" charset="0"/>
                <a:buChar char="▪"/>
              </a:pPr>
              <a:r>
                <a:rPr lang="en-US" sz="1400">
                  <a:latin typeface="Arial" charset="0"/>
                  <a:cs typeface="Arial" charset="0"/>
                </a:rPr>
                <a:t>Private sector CEOs </a:t>
              </a:r>
            </a:p>
            <a:p>
              <a:pPr lvl="1">
                <a:lnSpc>
                  <a:spcPct val="110000"/>
                </a:lnSpc>
                <a:spcBef>
                  <a:spcPct val="30000"/>
                </a:spcBef>
                <a:buClr>
                  <a:schemeClr val="tx2"/>
                </a:buClr>
                <a:buSzPct val="125000"/>
                <a:buFont typeface="Arial" charset="0"/>
                <a:buChar char="▪"/>
              </a:pPr>
              <a:r>
                <a:rPr lang="en-US" sz="1400">
                  <a:latin typeface="Arial" charset="0"/>
                  <a:cs typeface="Arial" charset="0"/>
                </a:rPr>
                <a:t>Public sector leaders: the Governor, the Mayors of Minneapolis and St. Paul, Chair of the Metropolitan Council, the leaders of the University of Minnesota and MnSCU</a:t>
              </a:r>
            </a:p>
            <a:p>
              <a:pPr lvl="1">
                <a:lnSpc>
                  <a:spcPct val="110000"/>
                </a:lnSpc>
                <a:spcBef>
                  <a:spcPct val="30000"/>
                </a:spcBef>
                <a:buClr>
                  <a:schemeClr val="tx2"/>
                </a:buClr>
                <a:buSzPct val="125000"/>
                <a:buFont typeface="Arial" charset="0"/>
                <a:buChar char="▪"/>
              </a:pPr>
              <a:r>
                <a:rPr lang="en-US" sz="1400">
                  <a:latin typeface="Arial" charset="0"/>
                  <a:cs typeface="Arial" charset="0"/>
                </a:rPr>
                <a:t>Leaders of major foundations and United Way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69263" y="6508297"/>
            <a:ext cx="746125" cy="182562"/>
          </a:xfrm>
        </p:spPr>
        <p:txBody>
          <a:bodyPr/>
          <a:lstStyle/>
          <a:p>
            <a:pPr>
              <a:defRPr/>
            </a:pPr>
            <a:fld id="{DD72574A-3FEF-4E4F-8DD4-F0ED1B79D62D}" type="slidenum">
              <a:rPr lang="ko-KR" altLang="en-US"/>
              <a:pPr>
                <a:defRPr/>
              </a:pPr>
              <a:t>3</a:t>
            </a:fld>
            <a:r>
              <a:rPr lang="en-US" altLang="ko-KR"/>
              <a:t> </a:t>
            </a:r>
            <a:endParaRPr lang="en-US" altLang="ko-KR" dirty="0"/>
          </a:p>
        </p:txBody>
      </p:sp>
      <p:sp>
        <p:nvSpPr>
          <p:cNvPr id="858114" name="Rectangle 2"/>
          <p:cNvSpPr>
            <a:spLocks noGrp="1"/>
          </p:cNvSpPr>
          <p:nvPr>
            <p:ph type="title"/>
          </p:nvPr>
        </p:nvSpPr>
        <p:spPr>
          <a:xfrm>
            <a:off x="149225" y="661988"/>
            <a:ext cx="8066088" cy="365125"/>
          </a:xfrm>
        </p:spPr>
        <p:txBody>
          <a:bodyPr/>
          <a:lstStyle/>
          <a:p>
            <a:r>
              <a:rPr lang="en-US"/>
              <a:t>Itasca Project priorities</a:t>
            </a:r>
          </a:p>
        </p:txBody>
      </p:sp>
      <p:grpSp>
        <p:nvGrpSpPr>
          <p:cNvPr id="858153" name="Group 41"/>
          <p:cNvGrpSpPr>
            <a:grpSpLocks/>
          </p:cNvGrpSpPr>
          <p:nvPr/>
        </p:nvGrpSpPr>
        <p:grpSpPr bwMode="auto">
          <a:xfrm>
            <a:off x="130175" y="893763"/>
            <a:ext cx="8605838" cy="5391150"/>
            <a:chOff x="82" y="395"/>
            <a:chExt cx="5421" cy="3396"/>
          </a:xfrm>
        </p:grpSpPr>
        <p:grpSp>
          <p:nvGrpSpPr>
            <p:cNvPr id="858152" name="Group 40"/>
            <p:cNvGrpSpPr>
              <a:grpSpLocks/>
            </p:cNvGrpSpPr>
            <p:nvPr/>
          </p:nvGrpSpPr>
          <p:grpSpPr bwMode="auto">
            <a:xfrm>
              <a:off x="82" y="395"/>
              <a:ext cx="5421" cy="3396"/>
              <a:chOff x="82" y="395"/>
              <a:chExt cx="5421" cy="3396"/>
            </a:xfrm>
          </p:grpSpPr>
          <p:sp>
            <p:nvSpPr>
              <p:cNvPr id="858131" name="AutoShape 1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82" y="395"/>
                <a:ext cx="5421" cy="3396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8133" name="AutoShape 21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05" y="2142"/>
                <a:ext cx="2489" cy="155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8134" name="AutoShape 22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794" y="2142"/>
                <a:ext cx="2488" cy="155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8135" name="AutoShape 23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549" y="585"/>
                <a:ext cx="2489" cy="155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8136" name="Rectangle 2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341" y="2393"/>
              <a:ext cx="1141" cy="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225425" indent="-225425" defTabSz="895350">
                <a:buClr>
                  <a:schemeClr val="tx2"/>
                </a:buClr>
                <a:defRPr sz="1600">
                  <a:solidFill>
                    <a:srgbClr val="000000"/>
                  </a:solidFill>
                  <a:latin typeface="Arial" charset="0"/>
                </a:defRPr>
              </a:lvl1pPr>
              <a:lvl2pPr marL="712788" indent="-241300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rgbClr val="000000"/>
                  </a:solidFill>
                  <a:latin typeface="Arial" charset="0"/>
                </a:defRPr>
              </a:lvl2pPr>
              <a:lvl3pPr marL="1041400" indent="-214313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rgbClr val="000000"/>
                  </a:solidFill>
                  <a:latin typeface="Arial" charset="0"/>
                </a:defRPr>
              </a:lvl3pPr>
              <a:lvl4pPr marL="1352550" indent="-196850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1644650" indent="-177800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101850" indent="-177800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559050" indent="-177800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016250" indent="-177800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473450" indent="-177800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>
                <a:buClr>
                  <a:schemeClr val="bg1"/>
                </a:buClr>
                <a:buSzPct val="125000"/>
                <a:buFont typeface="Arial" charset="0"/>
                <a:buChar char="▪"/>
              </a:pPr>
              <a:r>
                <a:rPr lang="en-US">
                  <a:solidFill>
                    <a:schemeClr val="bg1"/>
                  </a:solidFill>
                </a:rPr>
                <a:t>Raise economic competitiveness </a:t>
              </a:r>
              <a:br>
                <a:rPr lang="en-US">
                  <a:solidFill>
                    <a:schemeClr val="bg1"/>
                  </a:solidFill>
                </a:rPr>
              </a:br>
              <a:r>
                <a:rPr lang="en-US">
                  <a:solidFill>
                    <a:schemeClr val="bg1"/>
                  </a:solidFill>
                </a:rPr>
                <a:t>and quality of life</a:t>
              </a:r>
            </a:p>
            <a:p>
              <a:pPr>
                <a:buClr>
                  <a:schemeClr val="bg1"/>
                </a:buClr>
                <a:buSzPct val="125000"/>
                <a:buFont typeface="Arial" charset="0"/>
                <a:buChar char="▪"/>
              </a:pPr>
              <a:r>
                <a:rPr lang="en-US">
                  <a:solidFill>
                    <a:schemeClr val="bg1"/>
                  </a:solidFill>
                </a:rPr>
                <a:t>Reduce and </a:t>
              </a:r>
              <a:br>
                <a:rPr lang="en-US">
                  <a:solidFill>
                    <a:schemeClr val="bg1"/>
                  </a:solidFill>
                </a:rPr>
              </a:br>
              <a:r>
                <a:rPr lang="en-US">
                  <a:solidFill>
                    <a:schemeClr val="bg1"/>
                  </a:solidFill>
                </a:rPr>
                <a:t>eliminate </a:t>
              </a:r>
              <a:br>
                <a:rPr lang="en-US">
                  <a:solidFill>
                    <a:schemeClr val="bg1"/>
                  </a:solidFill>
                </a:rPr>
              </a:br>
              <a:r>
                <a:rPr lang="en-US">
                  <a:solidFill>
                    <a:schemeClr val="bg1"/>
                  </a:solidFill>
                </a:rPr>
                <a:t>disparities</a:t>
              </a:r>
            </a:p>
          </p:txBody>
        </p:sp>
        <p:sp>
          <p:nvSpPr>
            <p:cNvPr id="858140" name="Rectangle 2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324" y="1351"/>
              <a:ext cx="887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rgbClr val="000000"/>
                  </a:solidFill>
                  <a:latin typeface="Arial" charset="0"/>
                </a:defRPr>
              </a:lvl1pPr>
              <a:lvl2pPr marL="712788" indent="-241300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rgbClr val="000000"/>
                  </a:solidFill>
                  <a:latin typeface="Arial" charset="0"/>
                </a:defRPr>
              </a:lvl2pPr>
              <a:lvl3pPr marL="1041400" indent="-214313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rgbClr val="000000"/>
                  </a:solidFill>
                  <a:latin typeface="Arial" charset="0"/>
                </a:defRPr>
              </a:lvl3pPr>
              <a:lvl4pPr marL="1352550" indent="-196850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1644650" indent="-177800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101850" indent="-177800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559050" indent="-177800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016250" indent="-177800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473450" indent="-177800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800" b="1">
                  <a:solidFill>
                    <a:schemeClr val="tx2"/>
                  </a:solidFill>
                </a:rPr>
                <a:t>Generating high-quality job growth</a:t>
              </a:r>
            </a:p>
          </p:txBody>
        </p:sp>
        <p:sp>
          <p:nvSpPr>
            <p:cNvPr id="858141" name="Rectangle 2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13" y="2922"/>
              <a:ext cx="155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rgbClr val="000000"/>
                  </a:solidFill>
                  <a:latin typeface="Arial" charset="0"/>
                </a:defRPr>
              </a:lvl1pPr>
              <a:lvl2pPr marL="712788" indent="-241300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rgbClr val="000000"/>
                  </a:solidFill>
                  <a:latin typeface="Arial" charset="0"/>
                </a:defRPr>
              </a:lvl2pPr>
              <a:lvl3pPr marL="1041400" indent="-214313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rgbClr val="000000"/>
                  </a:solidFill>
                  <a:latin typeface="Arial" charset="0"/>
                </a:defRPr>
              </a:lvl3pPr>
              <a:lvl4pPr marL="1352550" indent="-196850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1644650" indent="-177800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101850" indent="-177800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559050" indent="-177800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016250" indent="-177800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473450" indent="-177800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800" b="1">
                  <a:solidFill>
                    <a:schemeClr val="tx2"/>
                  </a:solidFill>
                </a:rPr>
                <a:t>Advancing a comprehensive and aligned transportation system</a:t>
              </a:r>
            </a:p>
          </p:txBody>
        </p:sp>
        <p:sp>
          <p:nvSpPr>
            <p:cNvPr id="858142" name="Rectangle 3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569" y="2922"/>
              <a:ext cx="1048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rgbClr val="000000"/>
                  </a:solidFill>
                  <a:latin typeface="Arial" charset="0"/>
                </a:defRPr>
              </a:lvl1pPr>
              <a:lvl2pPr marL="712788" indent="-241300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rgbClr val="000000"/>
                  </a:solidFill>
                  <a:latin typeface="Arial" charset="0"/>
                </a:defRPr>
              </a:lvl2pPr>
              <a:lvl3pPr marL="1041400" indent="-214313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rgbClr val="000000"/>
                  </a:solidFill>
                  <a:latin typeface="Arial" charset="0"/>
                </a:defRPr>
              </a:lvl3pPr>
              <a:lvl4pPr marL="1352550" indent="-196850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1644650" indent="-177800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101850" indent="-177800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559050" indent="-177800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016250" indent="-177800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473450" indent="-177800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800" b="1">
                  <a:solidFill>
                    <a:schemeClr val="tx2"/>
                  </a:solidFill>
                </a:rPr>
                <a:t>Improving our region’s education system</a:t>
              </a:r>
            </a:p>
          </p:txBody>
        </p:sp>
        <p:sp>
          <p:nvSpPr>
            <p:cNvPr id="858147" name="Rectangle 3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95" y="2207"/>
              <a:ext cx="15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rgbClr val="000000"/>
                  </a:solidFill>
                  <a:latin typeface="Arial" charset="0"/>
                </a:defRPr>
              </a:lvl1pPr>
              <a:lvl2pPr marL="712788" indent="-241300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rgbClr val="000000"/>
                  </a:solidFill>
                  <a:latin typeface="Arial" charset="0"/>
                </a:defRPr>
              </a:lvl2pPr>
              <a:lvl3pPr marL="1041400" indent="-214313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rgbClr val="000000"/>
                  </a:solidFill>
                  <a:latin typeface="Arial" charset="0"/>
                </a:defRPr>
              </a:lvl3pPr>
              <a:lvl4pPr marL="1352550" indent="-196850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1644650" indent="-177800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101850" indent="-177800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559050" indent="-177800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016250" indent="-177800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473450" indent="-177800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Itasca project goals</a:t>
              </a:r>
            </a:p>
          </p:txBody>
        </p:sp>
        <p:sp>
          <p:nvSpPr>
            <p:cNvPr id="858148" name="Oval 36"/>
            <p:cNvSpPr>
              <a:spLocks noChangeArrowheads="1"/>
            </p:cNvSpPr>
            <p:nvPr/>
          </p:nvSpPr>
          <p:spPr bwMode="auto">
            <a:xfrm>
              <a:off x="1392" y="2605"/>
              <a:ext cx="242" cy="2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858149" name="Oval 37"/>
            <p:cNvSpPr>
              <a:spLocks noChangeArrowheads="1"/>
            </p:cNvSpPr>
            <p:nvPr/>
          </p:nvSpPr>
          <p:spPr bwMode="auto">
            <a:xfrm>
              <a:off x="2663" y="962"/>
              <a:ext cx="242" cy="2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858150" name="Oval 38"/>
            <p:cNvSpPr>
              <a:spLocks noChangeArrowheads="1"/>
            </p:cNvSpPr>
            <p:nvPr/>
          </p:nvSpPr>
          <p:spPr bwMode="auto">
            <a:xfrm>
              <a:off x="3958" y="2605"/>
              <a:ext cx="242" cy="2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chemeClr val="tx2"/>
                  </a:solidFill>
                </a:rPr>
                <a:t>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8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523244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918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5" y="661988"/>
            <a:ext cx="8066088" cy="738664"/>
          </a:xfrm>
        </p:spPr>
        <p:txBody>
          <a:bodyPr/>
          <a:lstStyle/>
          <a:p>
            <a:r>
              <a:rPr lang="en-US" dirty="0" smtClean="0"/>
              <a:t>The transportation system impacts the </a:t>
            </a:r>
            <a:r>
              <a:rPr lang="en-US" dirty="0"/>
              <a:t>economic health and vitality </a:t>
            </a:r>
            <a:r>
              <a:rPr lang="en-US" dirty="0" smtClean="0"/>
              <a:t>of a region…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50875" y="2477724"/>
            <a:ext cx="7604125" cy="3399816"/>
          </a:xfrm>
          <a:prstGeom prst="rect">
            <a:avLst/>
          </a:prstGeom>
          <a:solidFill>
            <a:srgbClr val="E3E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50875" y="1573924"/>
            <a:ext cx="7604125" cy="897832"/>
          </a:xfrm>
          <a:prstGeom prst="rect">
            <a:avLst/>
          </a:prstGeom>
          <a:solidFill>
            <a:srgbClr val="5F84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gray">
          <a:xfrm>
            <a:off x="900113" y="1702512"/>
            <a:ext cx="72517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 comprehensive, integrated, and efficient transportation system is an important driver of economic development and, therefore, job growth because it…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900113" y="2635824"/>
            <a:ext cx="72517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73038" marR="0" lvl="0" indent="-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ts val="2500"/>
              <a:buFont typeface="Arial" pitchFamily="34" charset="0"/>
              <a:buChar char="▪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Connects employers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to their workforce and enables employees to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access employment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;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connects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businesses to customers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aintains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timely movement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of goods</a:t>
            </a:r>
          </a:p>
          <a:p>
            <a:pPr marL="173038" marR="0" lvl="0" indent="-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3038" indent="-173038">
              <a:buClr>
                <a:schemeClr val="tx2"/>
              </a:buClr>
              <a:buSzPts val="2500"/>
              <a:buFont typeface="Arial" pitchFamily="34" charset="0"/>
              <a:buChar char="▪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Attracts and retains residents by providing greater diversity of travel options,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including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more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free-flowing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roads and affordable transit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options</a:t>
            </a:r>
          </a:p>
          <a:p>
            <a:pPr marL="173038" indent="-173038">
              <a:buClr>
                <a:schemeClr val="tx2"/>
              </a:buClr>
              <a:buSzPts val="2500"/>
              <a:buFont typeface="Arial" pitchFamily="34" charset="0"/>
              <a:buChar char="▪"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3038" lvl="0" indent="-173038" algn="l">
              <a:buClr>
                <a:schemeClr val="tx2"/>
              </a:buClr>
              <a:buSzPts val="2500"/>
              <a:buFont typeface="Arial" pitchFamily="34" charset="0"/>
              <a:buChar char="▪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Enables strategic, efficient investment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in 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ong-term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infrastructure,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e.g., energy grid, water syste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m, housing, commercial and industrial buildings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650875" y="5257691"/>
            <a:ext cx="7604125" cy="792207"/>
          </a:xfrm>
          <a:prstGeom prst="rect">
            <a:avLst/>
          </a:prstGeom>
          <a:solidFill>
            <a:srgbClr val="5F84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900113" y="5407573"/>
            <a:ext cx="72517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employers examine where to locate, strong transportation infrastructure is one of the top 3 considerations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along with workforce quality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69263" y="6508297"/>
            <a:ext cx="746125" cy="182562"/>
          </a:xfrm>
        </p:spPr>
        <p:txBody>
          <a:bodyPr/>
          <a:lstStyle/>
          <a:p>
            <a:pPr>
              <a:defRPr/>
            </a:pPr>
            <a:fld id="{DD72574A-3FEF-4E4F-8DD4-F0ED1B79D62D}" type="slidenum">
              <a:rPr lang="ko-KR" altLang="en-US"/>
              <a:pPr>
                <a:defRPr/>
              </a:pPr>
              <a:t>4</a:t>
            </a:fld>
            <a:r>
              <a:rPr lang="en-US" altLang="ko-KR"/>
              <a:t>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4310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8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078092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939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50875" y="1610706"/>
            <a:ext cx="7604125" cy="4238551"/>
          </a:xfrm>
          <a:prstGeom prst="rect">
            <a:avLst/>
          </a:prstGeom>
          <a:solidFill>
            <a:srgbClr val="E3E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49225" y="661988"/>
            <a:ext cx="8066088" cy="738664"/>
          </a:xfrm>
        </p:spPr>
        <p:txBody>
          <a:bodyPr/>
          <a:lstStyle/>
          <a:p>
            <a:r>
              <a:rPr lang="en-US" dirty="0" smtClean="0"/>
              <a:t>…Transit is increasingly critical to sustaining the economic vitality of our region</a:t>
            </a:r>
            <a:endParaRPr lang="en-US" dirty="0"/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669850" y="1780418"/>
            <a:ext cx="74726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23838" algn="l">
              <a:buFont typeface="Wingdings" pitchFamily="2" charset="2"/>
              <a:buChar char="§"/>
            </a:pPr>
            <a:r>
              <a:rPr lang="en-US" sz="1500" b="1" dirty="0" smtClean="0"/>
              <a:t>In Minnesota, transit plays a vital role in connecting jobs and employees today...</a:t>
            </a:r>
          </a:p>
          <a:p>
            <a:pPr marL="914400" lvl="3" indent="-223838" algn="l">
              <a:buFont typeface="Arial" pitchFamily="34" charset="0"/>
              <a:buChar char="−"/>
            </a:pPr>
            <a:r>
              <a:rPr lang="en-US" sz="1500" b="1" dirty="0" smtClean="0"/>
              <a:t>40% of downtown Minneapolis and St. Paul commuters use transit</a:t>
            </a:r>
          </a:p>
          <a:p>
            <a:pPr marL="914400" lvl="3" indent="-223838" algn="l">
              <a:buFont typeface="Arial" pitchFamily="34" charset="0"/>
              <a:buChar char="−"/>
            </a:pPr>
            <a:r>
              <a:rPr lang="en-US" sz="1500" dirty="0" smtClean="0"/>
              <a:t>According to </a:t>
            </a:r>
            <a:r>
              <a:rPr lang="en-US" sz="1500" dirty="0" err="1" smtClean="0"/>
              <a:t>MetCouncil</a:t>
            </a:r>
            <a:r>
              <a:rPr lang="en-US" sz="1500" dirty="0" smtClean="0"/>
              <a:t>, transit riders are more than 1/3 of peak hour users of major freeways</a:t>
            </a:r>
          </a:p>
          <a:p>
            <a:pPr lvl="1" indent="-223838" algn="l">
              <a:buFont typeface="Wingdings" pitchFamily="2" charset="2"/>
              <a:buChar char="§"/>
            </a:pPr>
            <a:r>
              <a:rPr lang="en-US" sz="1500" dirty="0" smtClean="0"/>
              <a:t>.</a:t>
            </a:r>
            <a:r>
              <a:rPr lang="en-US" sz="1500" b="1" dirty="0" smtClean="0"/>
              <a:t>..and will become more important in the future</a:t>
            </a:r>
          </a:p>
          <a:p>
            <a:pPr marL="914400" lvl="3" indent="-223838" algn="l">
              <a:buFont typeface="Arial" pitchFamily="34" charset="0"/>
              <a:buChar char="−"/>
            </a:pPr>
            <a:r>
              <a:rPr lang="en-US" sz="1500" dirty="0" smtClean="0"/>
              <a:t>Building out full transit system would give </a:t>
            </a:r>
            <a:r>
              <a:rPr lang="en-US" sz="1500" b="1" dirty="0" smtClean="0"/>
              <a:t>regional employers access to an additional half a million people </a:t>
            </a:r>
            <a:r>
              <a:rPr lang="en-US" sz="1500" dirty="0" smtClean="0"/>
              <a:t>within half an hour commute</a:t>
            </a:r>
          </a:p>
          <a:p>
            <a:pPr marL="914400" lvl="3" indent="-223838">
              <a:buFont typeface="Arial" pitchFamily="34" charset="0"/>
              <a:buChar char="−"/>
            </a:pPr>
            <a:r>
              <a:rPr lang="en-US" sz="1500" dirty="0" smtClean="0"/>
              <a:t>Increasingly, talented </a:t>
            </a:r>
            <a:r>
              <a:rPr lang="en-US" sz="1500" b="1" dirty="0" smtClean="0"/>
              <a:t>millennial generation employees are seeking cities with good transit</a:t>
            </a:r>
          </a:p>
          <a:p>
            <a:pPr marL="690562" lvl="3"/>
            <a:endParaRPr lang="en-US" sz="1500" dirty="0" smtClean="0"/>
          </a:p>
          <a:p>
            <a:pPr lvl="1" indent="-223838">
              <a:buFont typeface="Wingdings" pitchFamily="2" charset="2"/>
              <a:buChar char="§"/>
            </a:pPr>
            <a:r>
              <a:rPr lang="en-US" sz="1500" b="1" dirty="0" smtClean="0"/>
              <a:t>Transit can be a cost-efficient way to add capacity in corridors</a:t>
            </a:r>
            <a:r>
              <a:rPr lang="en-US" sz="1500" dirty="0" smtClean="0"/>
              <a:t>, improving travel times across the system especially during peak congestion periods</a:t>
            </a:r>
          </a:p>
          <a:p>
            <a:pPr marL="457200" indent="-223838" algn="l"/>
            <a:endParaRPr lang="en-US" sz="1500" dirty="0" smtClean="0"/>
          </a:p>
          <a:p>
            <a:pPr lvl="1" indent="-223838" algn="l">
              <a:buFont typeface="Wingdings" pitchFamily="2" charset="2"/>
              <a:buChar char="§"/>
            </a:pPr>
            <a:r>
              <a:rPr lang="en-US" sz="1500" b="1" dirty="0" smtClean="0"/>
              <a:t>Competitor regions are investing heavily in transi</a:t>
            </a:r>
            <a:r>
              <a:rPr lang="en-US" sz="1500" dirty="0" smtClean="0"/>
              <a:t>t; these regions include Denver, Salt Lake City and Dallas, all rapidly growing, dynamic regions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69263" y="6508297"/>
            <a:ext cx="746125" cy="182562"/>
          </a:xfrm>
        </p:spPr>
        <p:txBody>
          <a:bodyPr/>
          <a:lstStyle/>
          <a:p>
            <a:pPr>
              <a:defRPr/>
            </a:pPr>
            <a:fld id="{DD72574A-3FEF-4E4F-8DD4-F0ED1B79D62D}" type="slidenum">
              <a:rPr lang="ko-KR" altLang="en-US"/>
              <a:pPr>
                <a:defRPr/>
              </a:pPr>
              <a:t>5</a:t>
            </a:fld>
            <a:r>
              <a:rPr lang="en-US" altLang="ko-KR"/>
              <a:t>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809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69263" y="87313"/>
            <a:ext cx="746125" cy="182562"/>
          </a:xfrm>
        </p:spPr>
        <p:txBody>
          <a:bodyPr/>
          <a:lstStyle/>
          <a:p>
            <a:pPr>
              <a:defRPr/>
            </a:pPr>
            <a:fld id="{293CC10D-4DC7-4D46-8806-D03E8C94B621}" type="slidenum">
              <a:rPr lang="ko-KR" altLang="en-US"/>
              <a:pPr>
                <a:defRPr/>
              </a:pPr>
              <a:t>6</a:t>
            </a:fld>
            <a:r>
              <a:rPr lang="en-US" altLang="ko-KR"/>
              <a:t> </a:t>
            </a:r>
            <a:endParaRPr lang="en-US" altLang="ko-KR" dirty="0"/>
          </a:p>
        </p:txBody>
      </p:sp>
      <p:graphicFrame>
        <p:nvGraphicFramePr>
          <p:cNvPr id="954370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601511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14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54371" name="Group 3"/>
          <p:cNvGrpSpPr>
            <a:grpSpLocks/>
          </p:cNvGrpSpPr>
          <p:nvPr/>
        </p:nvGrpSpPr>
        <p:grpSpPr bwMode="auto">
          <a:xfrm>
            <a:off x="1900237" y="1506538"/>
            <a:ext cx="5157788" cy="4554537"/>
            <a:chOff x="1197" y="949"/>
            <a:chExt cx="3249" cy="2869"/>
          </a:xfrm>
        </p:grpSpPr>
        <p:sp>
          <p:nvSpPr>
            <p:cNvPr id="954372" name="AutoShap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197" y="3698"/>
              <a:ext cx="3249" cy="1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0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373" name="AutoShap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197" y="949"/>
              <a:ext cx="3249" cy="2469"/>
            </a:xfrm>
            <a:prstGeom prst="roundRect">
              <a:avLst>
                <a:gd name="adj" fmla="val 4616"/>
              </a:avLst>
            </a:prstGeom>
            <a:solidFill>
              <a:schemeClr val="accent2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374" name="AutoShap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1197" y="1618"/>
              <a:ext cx="3249" cy="2140"/>
            </a:xfrm>
            <a:prstGeom prst="roundRect">
              <a:avLst>
                <a:gd name="adj" fmla="val 6884"/>
              </a:avLst>
            </a:prstGeom>
            <a:solidFill>
              <a:schemeClr val="hlink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375" name="Rectangle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312" y="1733"/>
              <a:ext cx="3021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93725" indent="-192088"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Bef>
                  <a:spcPct val="100000"/>
                </a:spcBef>
                <a:buClr>
                  <a:schemeClr val="tx2"/>
                </a:buClr>
                <a:buSzPct val="125000"/>
                <a:buFont typeface="Arial" charset="0"/>
                <a:buChar char="▪"/>
              </a:pPr>
              <a:r>
                <a:rPr lang="en-US" sz="2000">
                  <a:latin typeface="Arial" charset="0"/>
                  <a:cs typeface="Arial" charset="0"/>
                </a:rPr>
                <a:t>Commissioned by Itasca</a:t>
              </a:r>
            </a:p>
            <a:p>
              <a:pPr eaLnBrk="0" hangingPunct="0">
                <a:spcBef>
                  <a:spcPct val="100000"/>
                </a:spcBef>
                <a:buClr>
                  <a:schemeClr val="tx2"/>
                </a:buClr>
                <a:buSzPct val="125000"/>
                <a:buFont typeface="Arial" charset="0"/>
                <a:buChar char="▪"/>
              </a:pPr>
              <a:r>
                <a:rPr lang="en-US" sz="2000">
                  <a:latin typeface="Arial" charset="0"/>
                  <a:cs typeface="Arial" charset="0"/>
                </a:rPr>
                <a:t>Conducted by Cambridge Systematics, experts in transportation and economic analysis</a:t>
              </a:r>
            </a:p>
            <a:p>
              <a:pPr eaLnBrk="0" hangingPunct="0">
                <a:spcBef>
                  <a:spcPct val="100000"/>
                </a:spcBef>
                <a:buClr>
                  <a:schemeClr val="tx2"/>
                </a:buClr>
                <a:buSzPct val="125000"/>
                <a:buFont typeface="Arial" charset="0"/>
                <a:buChar char="▪"/>
              </a:pPr>
              <a:r>
                <a:rPr lang="en-US" sz="2000">
                  <a:latin typeface="Arial" charset="0"/>
                  <a:cs typeface="Arial" charset="0"/>
                </a:rPr>
                <a:t>Guided by local Technical Advisory Committee</a:t>
              </a:r>
              <a:endParaRPr lang="en-US" sz="2000" b="1">
                <a:latin typeface="Arial" charset="0"/>
                <a:cs typeface="Arial" charset="0"/>
              </a:endParaRPr>
            </a:p>
          </p:txBody>
        </p:sp>
        <p:sp>
          <p:nvSpPr>
            <p:cNvPr id="954376" name="Rectangle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1312" y="994"/>
              <a:ext cx="302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95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Clr>
                  <a:schemeClr val="tx2"/>
                </a:buClr>
              </a:pPr>
              <a:r>
                <a:rPr lang="en-US" sz="2000" b="1">
                  <a:solidFill>
                    <a:schemeClr val="bg1"/>
                  </a:solidFill>
                  <a:latin typeface="Arial" charset="0"/>
                  <a:ea typeface="MS PGothic" pitchFamily="34" charset="-128"/>
                  <a:cs typeface="Arial" charset="0"/>
                </a:rPr>
                <a:t>Objective: Evaluate potential </a:t>
              </a:r>
              <a:r>
                <a:rPr lang="en-US" sz="2000">
                  <a:solidFill>
                    <a:schemeClr val="bg1"/>
                  </a:solidFill>
                  <a:latin typeface="Arial" charset="0"/>
                  <a:ea typeface="MS PGothic" pitchFamily="34" charset="-128"/>
                  <a:cs typeface="Arial" charset="0"/>
                </a:rPr>
                <a:t>transit impacts to the region using </a:t>
              </a:r>
              <a:r>
                <a:rPr lang="en-US" sz="2000" b="1">
                  <a:solidFill>
                    <a:schemeClr val="bg1"/>
                  </a:solidFill>
                  <a:latin typeface="Arial" charset="0"/>
                  <a:ea typeface="MS PGothic" pitchFamily="34" charset="-128"/>
                  <a:cs typeface="Arial" charset="0"/>
                </a:rPr>
                <a:t>data-driven and transparent approach</a:t>
              </a:r>
            </a:p>
          </p:txBody>
        </p:sp>
      </p:grpSp>
      <p:sp>
        <p:nvSpPr>
          <p:cNvPr id="954377" name="Rectangle 9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149225" y="661988"/>
            <a:ext cx="8066088" cy="365125"/>
          </a:xfrm>
        </p:spPr>
        <p:txBody>
          <a:bodyPr/>
          <a:lstStyle/>
          <a:p>
            <a:r>
              <a:rPr lang="en-US"/>
              <a:t>Transit ROI study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8069263" y="6522811"/>
            <a:ext cx="746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D72574A-3FEF-4E4F-8DD4-F0ED1B79D62D}" type="slidenum">
              <a:rPr lang="ko-KR" altLang="en-US" smtClean="0"/>
              <a:pPr>
                <a:defRPr/>
              </a:pPr>
              <a:t>6</a:t>
            </a:fld>
            <a:r>
              <a:rPr lang="en-US" altLang="ko-KR" smtClean="0"/>
              <a:t> </a:t>
            </a:r>
            <a:endParaRPr lang="en-US" altLang="ko-K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69263" y="87313"/>
            <a:ext cx="746125" cy="182562"/>
          </a:xfrm>
        </p:spPr>
        <p:txBody>
          <a:bodyPr/>
          <a:lstStyle/>
          <a:p>
            <a:pPr>
              <a:defRPr/>
            </a:pPr>
            <a:fld id="{14BA5ACB-C384-4DD5-846D-94C27A5793D2}" type="slidenum">
              <a:rPr lang="ko-KR" altLang="en-US"/>
              <a:pPr>
                <a:defRPr/>
              </a:pPr>
              <a:t>7</a:t>
            </a:fld>
            <a:r>
              <a:rPr lang="en-US" altLang="ko-KR"/>
              <a:t> </a:t>
            </a:r>
            <a:endParaRPr lang="en-US" altLang="ko-KR" dirty="0"/>
          </a:p>
        </p:txBody>
      </p:sp>
      <p:sp>
        <p:nvSpPr>
          <p:cNvPr id="956418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149225" y="661988"/>
            <a:ext cx="8812213" cy="365125"/>
          </a:xfrm>
        </p:spPr>
        <p:txBody>
          <a:bodyPr/>
          <a:lstStyle/>
          <a:p>
            <a:r>
              <a:rPr lang="en-US"/>
              <a:t>Itasca asked 3 questions about regional transit investments</a:t>
            </a:r>
          </a:p>
        </p:txBody>
      </p:sp>
      <p:sp>
        <p:nvSpPr>
          <p:cNvPr id="956419" name="Text Placeholder 12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1257300" y="2152650"/>
            <a:ext cx="6494463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rgbClr val="000000"/>
                </a:solidFill>
                <a:latin typeface="Arial" charset="0"/>
              </a:defRPr>
            </a:lvl1pPr>
            <a:lvl2pPr marL="15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661988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9318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1176338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16335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0907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25479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00513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lvl="1">
              <a:buFont typeface="Arial" charset="0"/>
              <a:buNone/>
            </a:pPr>
            <a:r>
              <a:rPr lang="en-US" sz="1800"/>
              <a:t>A built-out regional transit system would require substantial investment.  </a:t>
            </a:r>
            <a:r>
              <a:rPr lang="en-US" sz="1800" i="1">
                <a:solidFill>
                  <a:schemeClr val="tx2"/>
                </a:solidFill>
              </a:rPr>
              <a:t>What would be the return on that investment?</a:t>
            </a:r>
          </a:p>
          <a:p>
            <a:pPr lvl="1">
              <a:buFont typeface="Arial" charset="0"/>
              <a:buNone/>
            </a:pPr>
            <a:endParaRPr lang="en-US" sz="1800" i="1">
              <a:solidFill>
                <a:schemeClr val="tx2"/>
              </a:solidFill>
            </a:endParaRPr>
          </a:p>
          <a:p>
            <a:pPr lvl="1">
              <a:buFont typeface="Arial" charset="0"/>
              <a:buNone/>
            </a:pPr>
            <a:r>
              <a:rPr lang="en-US" sz="1800">
                <a:solidFill>
                  <a:schemeClr val="tx1"/>
                </a:solidFill>
              </a:rPr>
              <a:t>Investments can be made more or less quickly.</a:t>
            </a:r>
            <a:r>
              <a:rPr lang="en-US" sz="1800" i="1">
                <a:solidFill>
                  <a:schemeClr val="tx2"/>
                </a:solidFill>
              </a:rPr>
              <a:t> Would accelerating build out change the return on investment? </a:t>
            </a:r>
          </a:p>
          <a:p>
            <a:pPr lvl="1">
              <a:buFont typeface="Arial" charset="0"/>
              <a:buNone/>
            </a:pPr>
            <a:endParaRPr lang="en-US" sz="1800" i="1">
              <a:solidFill>
                <a:schemeClr val="tx2"/>
              </a:solidFill>
            </a:endParaRPr>
          </a:p>
          <a:p>
            <a:pPr lvl="1">
              <a:buFont typeface="Arial" charset="0"/>
              <a:buNone/>
            </a:pPr>
            <a:r>
              <a:rPr lang="en-US" sz="1800"/>
              <a:t>Many communities with developing transit systems experience more growth near transit stations.  </a:t>
            </a:r>
            <a:r>
              <a:rPr lang="en-US" sz="1800" i="1">
                <a:solidFill>
                  <a:schemeClr val="tx2"/>
                </a:solidFill>
              </a:rPr>
              <a:t>Would such expectations for growth change the return on investment?</a:t>
            </a:r>
          </a:p>
          <a:p>
            <a:pPr lvl="1">
              <a:buFont typeface="Arial" charset="0"/>
              <a:buNone/>
            </a:pPr>
            <a:endParaRPr lang="en-US" sz="1800" i="1">
              <a:solidFill>
                <a:schemeClr val="tx2"/>
              </a:solidFill>
            </a:endParaRPr>
          </a:p>
        </p:txBody>
      </p:sp>
      <p:grpSp>
        <p:nvGrpSpPr>
          <p:cNvPr id="956420" name="Group 4"/>
          <p:cNvGrpSpPr>
            <a:grpSpLocks/>
          </p:cNvGrpSpPr>
          <p:nvPr/>
        </p:nvGrpSpPr>
        <p:grpSpPr bwMode="auto">
          <a:xfrm>
            <a:off x="788988" y="2147888"/>
            <a:ext cx="365125" cy="392112"/>
            <a:chOff x="575" y="3089"/>
            <a:chExt cx="230" cy="247"/>
          </a:xfrm>
        </p:grpSpPr>
        <p:grpSp>
          <p:nvGrpSpPr>
            <p:cNvPr id="956421" name="Group 5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19" y="3134"/>
              <a:ext cx="123" cy="125"/>
              <a:chOff x="2585" y="1703"/>
              <a:chExt cx="123" cy="125"/>
            </a:xfrm>
          </p:grpSpPr>
          <p:sp>
            <p:nvSpPr>
              <p:cNvPr id="956422" name="Freeform 6"/>
              <p:cNvSpPr>
                <a:spLocks noChangeAspect="1"/>
              </p:cNvSpPr>
              <p:nvPr/>
            </p:nvSpPr>
            <p:spPr bwMode="gray">
              <a:xfrm>
                <a:off x="2585" y="1766"/>
                <a:ext cx="123" cy="1"/>
              </a:xfrm>
              <a:custGeom>
                <a:avLst/>
                <a:gdLst>
                  <a:gd name="T0" fmla="*/ 0 w 105"/>
                  <a:gd name="T1" fmla="*/ 0 h 1"/>
                  <a:gd name="T2" fmla="*/ 104 w 105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5" h="1">
                    <a:moveTo>
                      <a:pt x="0" y="0"/>
                    </a:moveTo>
                    <a:lnTo>
                      <a:pt x="104" y="0"/>
                    </a:lnTo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423" name="Freeform 7"/>
              <p:cNvSpPr>
                <a:spLocks noChangeAspect="1"/>
              </p:cNvSpPr>
              <p:nvPr/>
            </p:nvSpPr>
            <p:spPr bwMode="gray">
              <a:xfrm>
                <a:off x="2646" y="1703"/>
                <a:ext cx="1" cy="125"/>
              </a:xfrm>
              <a:custGeom>
                <a:avLst/>
                <a:gdLst>
                  <a:gd name="T0" fmla="*/ 0 w 1"/>
                  <a:gd name="T1" fmla="*/ 0 h 105"/>
                  <a:gd name="T2" fmla="*/ 0 w 1"/>
                  <a:gd name="T3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05">
                    <a:moveTo>
                      <a:pt x="0" y="0"/>
                    </a:moveTo>
                    <a:lnTo>
                      <a:pt x="0" y="104"/>
                    </a:lnTo>
                  </a:path>
                </a:pathLst>
              </a:custGeom>
              <a:noFill/>
              <a:ln w="25400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7E0F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6424" name="Oval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575" y="3213"/>
              <a:ext cx="230" cy="123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22353"/>
                    <a:invGamma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425" name="Oval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591" y="3089"/>
              <a:ext cx="199" cy="19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956426" name="Group 10"/>
          <p:cNvGrpSpPr>
            <a:grpSpLocks/>
          </p:cNvGrpSpPr>
          <p:nvPr/>
        </p:nvGrpSpPr>
        <p:grpSpPr bwMode="auto">
          <a:xfrm>
            <a:off x="788988" y="2995613"/>
            <a:ext cx="365125" cy="392112"/>
            <a:chOff x="575" y="3089"/>
            <a:chExt cx="230" cy="247"/>
          </a:xfrm>
        </p:grpSpPr>
        <p:grpSp>
          <p:nvGrpSpPr>
            <p:cNvPr id="956427" name="Group 11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19" y="3134"/>
              <a:ext cx="123" cy="125"/>
              <a:chOff x="2585" y="1703"/>
              <a:chExt cx="123" cy="125"/>
            </a:xfrm>
          </p:grpSpPr>
          <p:sp>
            <p:nvSpPr>
              <p:cNvPr id="956428" name="Freeform 12"/>
              <p:cNvSpPr>
                <a:spLocks noChangeAspect="1"/>
              </p:cNvSpPr>
              <p:nvPr/>
            </p:nvSpPr>
            <p:spPr bwMode="gray">
              <a:xfrm>
                <a:off x="2585" y="1766"/>
                <a:ext cx="123" cy="1"/>
              </a:xfrm>
              <a:custGeom>
                <a:avLst/>
                <a:gdLst>
                  <a:gd name="T0" fmla="*/ 0 w 105"/>
                  <a:gd name="T1" fmla="*/ 0 h 1"/>
                  <a:gd name="T2" fmla="*/ 104 w 105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5" h="1">
                    <a:moveTo>
                      <a:pt x="0" y="0"/>
                    </a:moveTo>
                    <a:lnTo>
                      <a:pt x="104" y="0"/>
                    </a:lnTo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429" name="Freeform 13"/>
              <p:cNvSpPr>
                <a:spLocks noChangeAspect="1"/>
              </p:cNvSpPr>
              <p:nvPr/>
            </p:nvSpPr>
            <p:spPr bwMode="gray">
              <a:xfrm>
                <a:off x="2646" y="1703"/>
                <a:ext cx="1" cy="125"/>
              </a:xfrm>
              <a:custGeom>
                <a:avLst/>
                <a:gdLst>
                  <a:gd name="T0" fmla="*/ 0 w 1"/>
                  <a:gd name="T1" fmla="*/ 0 h 105"/>
                  <a:gd name="T2" fmla="*/ 0 w 1"/>
                  <a:gd name="T3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05">
                    <a:moveTo>
                      <a:pt x="0" y="0"/>
                    </a:moveTo>
                    <a:lnTo>
                      <a:pt x="0" y="104"/>
                    </a:lnTo>
                  </a:path>
                </a:pathLst>
              </a:custGeom>
              <a:noFill/>
              <a:ln w="25400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7E0F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6430" name="Oval 1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575" y="3213"/>
              <a:ext cx="230" cy="123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22353"/>
                    <a:invGamma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431" name="Oval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591" y="3089"/>
              <a:ext cx="199" cy="19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56432" name="Group 16"/>
          <p:cNvGrpSpPr>
            <a:grpSpLocks/>
          </p:cNvGrpSpPr>
          <p:nvPr/>
        </p:nvGrpSpPr>
        <p:grpSpPr bwMode="auto">
          <a:xfrm>
            <a:off x="788988" y="3814763"/>
            <a:ext cx="365125" cy="392112"/>
            <a:chOff x="575" y="3089"/>
            <a:chExt cx="230" cy="247"/>
          </a:xfrm>
        </p:grpSpPr>
        <p:grpSp>
          <p:nvGrpSpPr>
            <p:cNvPr id="956433" name="Group 17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619" y="3134"/>
              <a:ext cx="123" cy="125"/>
              <a:chOff x="2585" y="1703"/>
              <a:chExt cx="123" cy="125"/>
            </a:xfrm>
          </p:grpSpPr>
          <p:sp>
            <p:nvSpPr>
              <p:cNvPr id="956434" name="Freeform 18"/>
              <p:cNvSpPr>
                <a:spLocks noChangeAspect="1"/>
              </p:cNvSpPr>
              <p:nvPr/>
            </p:nvSpPr>
            <p:spPr bwMode="gray">
              <a:xfrm>
                <a:off x="2585" y="1766"/>
                <a:ext cx="123" cy="1"/>
              </a:xfrm>
              <a:custGeom>
                <a:avLst/>
                <a:gdLst>
                  <a:gd name="T0" fmla="*/ 0 w 105"/>
                  <a:gd name="T1" fmla="*/ 0 h 1"/>
                  <a:gd name="T2" fmla="*/ 104 w 105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5" h="1">
                    <a:moveTo>
                      <a:pt x="0" y="0"/>
                    </a:moveTo>
                    <a:lnTo>
                      <a:pt x="104" y="0"/>
                    </a:lnTo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435" name="Freeform 19"/>
              <p:cNvSpPr>
                <a:spLocks noChangeAspect="1"/>
              </p:cNvSpPr>
              <p:nvPr/>
            </p:nvSpPr>
            <p:spPr bwMode="gray">
              <a:xfrm>
                <a:off x="2646" y="1703"/>
                <a:ext cx="1" cy="125"/>
              </a:xfrm>
              <a:custGeom>
                <a:avLst/>
                <a:gdLst>
                  <a:gd name="T0" fmla="*/ 0 w 1"/>
                  <a:gd name="T1" fmla="*/ 0 h 105"/>
                  <a:gd name="T2" fmla="*/ 0 w 1"/>
                  <a:gd name="T3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05">
                    <a:moveTo>
                      <a:pt x="0" y="0"/>
                    </a:moveTo>
                    <a:lnTo>
                      <a:pt x="0" y="104"/>
                    </a:lnTo>
                  </a:path>
                </a:pathLst>
              </a:custGeom>
              <a:noFill/>
              <a:ln w="25400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7E0F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6436" name="Oval 2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575" y="3213"/>
              <a:ext cx="230" cy="123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22353"/>
                    <a:invGamma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437" name="Oval 2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591" y="3089"/>
              <a:ext cx="199" cy="19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23" name="Slide Number Placeholder 3"/>
          <p:cNvSpPr txBox="1">
            <a:spLocks/>
          </p:cNvSpPr>
          <p:nvPr/>
        </p:nvSpPr>
        <p:spPr bwMode="auto">
          <a:xfrm>
            <a:off x="8069263" y="6493783"/>
            <a:ext cx="746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D72574A-3FEF-4E4F-8DD4-F0ED1B79D62D}" type="slidenum">
              <a:rPr lang="ko-KR" altLang="en-US" smtClean="0"/>
              <a:pPr>
                <a:defRPr/>
              </a:pPr>
              <a:t>7</a:t>
            </a:fld>
            <a:r>
              <a:rPr lang="en-US" altLang="ko-KR" smtClean="0"/>
              <a:t> 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69263" y="87313"/>
            <a:ext cx="746125" cy="182562"/>
          </a:xfrm>
        </p:spPr>
        <p:txBody>
          <a:bodyPr/>
          <a:lstStyle/>
          <a:p>
            <a:pPr>
              <a:defRPr/>
            </a:pPr>
            <a:fld id="{0165CCEC-922A-43C4-B9C7-37864C858FE9}" type="slidenum">
              <a:rPr lang="ko-KR" altLang="en-US"/>
              <a:pPr>
                <a:defRPr/>
              </a:pPr>
              <a:t>8</a:t>
            </a:fld>
            <a:r>
              <a:rPr lang="en-US" altLang="ko-KR"/>
              <a:t> </a:t>
            </a:r>
            <a:endParaRPr lang="en-US" altLang="ko-KR" dirty="0"/>
          </a:p>
        </p:txBody>
      </p:sp>
      <p:sp>
        <p:nvSpPr>
          <p:cNvPr id="958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149225" y="661988"/>
            <a:ext cx="8066088" cy="365125"/>
          </a:xfrm>
        </p:spPr>
        <p:txBody>
          <a:bodyPr/>
          <a:lstStyle/>
          <a:p>
            <a:r>
              <a:rPr lang="en-US"/>
              <a:t>We compared four scenarios	</a:t>
            </a:r>
          </a:p>
        </p:txBody>
      </p:sp>
      <p:sp>
        <p:nvSpPr>
          <p:cNvPr id="958467" name="Rectangle 13"/>
          <p:cNvSpPr>
            <a:spLocks noChangeArrowheads="1"/>
          </p:cNvSpPr>
          <p:nvPr/>
        </p:nvSpPr>
        <p:spPr bwMode="gray">
          <a:xfrm>
            <a:off x="881063" y="1466850"/>
            <a:ext cx="2327275" cy="8445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schemeClr val="folHlink"/>
                </a:solidFill>
                <a:latin typeface="Arial" charset="0"/>
                <a:cs typeface="Arial" charset="0"/>
              </a:rPr>
              <a:t>Base case</a:t>
            </a:r>
          </a:p>
        </p:txBody>
      </p:sp>
      <p:sp>
        <p:nvSpPr>
          <p:cNvPr id="958468" name="Rectangle 14"/>
          <p:cNvSpPr>
            <a:spLocks noChangeArrowheads="1"/>
          </p:cNvSpPr>
          <p:nvPr/>
        </p:nvSpPr>
        <p:spPr bwMode="gray">
          <a:xfrm>
            <a:off x="1493838" y="2681288"/>
            <a:ext cx="1663700" cy="8445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schemeClr val="folHlink"/>
                </a:solidFill>
                <a:latin typeface="Arial" charset="0"/>
                <a:cs typeface="Arial" charset="0"/>
              </a:rPr>
              <a:t>2030 regional </a:t>
            </a:r>
          </a:p>
          <a:p>
            <a:r>
              <a:rPr lang="en-US" sz="1600" b="1">
                <a:solidFill>
                  <a:schemeClr val="folHlink"/>
                </a:solidFill>
                <a:latin typeface="Arial" charset="0"/>
                <a:cs typeface="Arial" charset="0"/>
              </a:rPr>
              <a:t>plan</a:t>
            </a:r>
          </a:p>
        </p:txBody>
      </p:sp>
      <p:grpSp>
        <p:nvGrpSpPr>
          <p:cNvPr id="958469" name="Group 5"/>
          <p:cNvGrpSpPr>
            <a:grpSpLocks/>
          </p:cNvGrpSpPr>
          <p:nvPr/>
        </p:nvGrpSpPr>
        <p:grpSpPr bwMode="auto">
          <a:xfrm>
            <a:off x="869950" y="2681288"/>
            <a:ext cx="633413" cy="844550"/>
            <a:chOff x="-213" y="1367"/>
            <a:chExt cx="399" cy="532"/>
          </a:xfrm>
        </p:grpSpPr>
        <p:sp>
          <p:nvSpPr>
            <p:cNvPr id="2" name="Rectangle 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-213" y="1367"/>
              <a:ext cx="399" cy="53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cs typeface="Arial" charset="0"/>
              </a:endParaRPr>
            </a:p>
          </p:txBody>
        </p:sp>
        <p:sp>
          <p:nvSpPr>
            <p:cNvPr id="958471" name="WordArt 7"/>
            <p:cNvSpPr>
              <a:spLocks noChangeArrowheads="1" noChangeShapeType="1" noTextEdit="1"/>
            </p:cNvSpPr>
            <p:nvPr>
              <p:custDataLst>
                <p:tags r:id="rId14"/>
              </p:custDataLst>
            </p:nvPr>
          </p:nvSpPr>
          <p:spPr bwMode="gray">
            <a:xfrm>
              <a:off x="-92" y="1540"/>
              <a:ext cx="158" cy="21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BatangChe"/>
                  <a:ea typeface="BatangChe"/>
                </a:rPr>
                <a:t>1</a:t>
              </a:r>
            </a:p>
          </p:txBody>
        </p:sp>
      </p:grpSp>
      <p:sp>
        <p:nvSpPr>
          <p:cNvPr id="958472" name="Rectangle 15"/>
          <p:cNvSpPr>
            <a:spLocks noChangeArrowheads="1"/>
          </p:cNvSpPr>
          <p:nvPr/>
        </p:nvSpPr>
        <p:spPr bwMode="gray">
          <a:xfrm>
            <a:off x="1493838" y="3895725"/>
            <a:ext cx="1663700" cy="8445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schemeClr val="folHlink"/>
                </a:solidFill>
                <a:latin typeface="Arial" charset="0"/>
                <a:cs typeface="Arial" charset="0"/>
              </a:rPr>
              <a:t>Accelerated </a:t>
            </a:r>
          </a:p>
          <a:p>
            <a:r>
              <a:rPr lang="en-US" sz="1600" b="1">
                <a:solidFill>
                  <a:schemeClr val="folHlink"/>
                </a:solidFill>
                <a:latin typeface="Arial" charset="0"/>
                <a:cs typeface="Arial" charset="0"/>
              </a:rPr>
              <a:t>regional plan</a:t>
            </a:r>
          </a:p>
        </p:txBody>
      </p:sp>
      <p:sp>
        <p:nvSpPr>
          <p:cNvPr id="52941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69950" y="3895725"/>
            <a:ext cx="633413" cy="844550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>
              <a:cs typeface="Arial" charset="0"/>
            </a:endParaRPr>
          </a:p>
        </p:txBody>
      </p:sp>
      <p:sp>
        <p:nvSpPr>
          <p:cNvPr id="958474" name="WordArt 10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gray">
          <a:xfrm>
            <a:off x="1062038" y="4170363"/>
            <a:ext cx="250825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BatangChe"/>
                <a:ea typeface="BatangChe"/>
              </a:rPr>
              <a:t>2</a:t>
            </a:r>
          </a:p>
        </p:txBody>
      </p:sp>
      <p:sp>
        <p:nvSpPr>
          <p:cNvPr id="958475" name="Rectangle 286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409950" y="1466850"/>
            <a:ext cx="44799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93675" indent="-192088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0" hangingPunct="0"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sz="1600">
                <a:latin typeface="Arial" charset="0"/>
                <a:cs typeface="Arial" charset="0"/>
              </a:rPr>
              <a:t>Includes current transit options and assumes outstanding commitments are built out (including Central Corridor)</a:t>
            </a:r>
          </a:p>
        </p:txBody>
      </p:sp>
      <p:sp>
        <p:nvSpPr>
          <p:cNvPr id="958476" name="Rectangle 28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409950" y="2681288"/>
            <a:ext cx="44799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93675" indent="-192088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0" hangingPunct="0"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sz="1600" dirty="0">
                <a:latin typeface="Arial" charset="0"/>
                <a:cs typeface="Arial" charset="0"/>
              </a:rPr>
              <a:t>Assumes Metropolitan Council 2030 plan is executed, including </a:t>
            </a:r>
            <a:r>
              <a:rPr lang="en-US" sz="1600" dirty="0" smtClean="0">
                <a:latin typeface="Arial" charset="0"/>
                <a:cs typeface="Arial" charset="0"/>
              </a:rPr>
              <a:t>expansion of bus service at 1% annually, nine </a:t>
            </a:r>
            <a:r>
              <a:rPr lang="en-US" sz="1600" dirty="0">
                <a:latin typeface="Arial" charset="0"/>
                <a:cs typeface="Arial" charset="0"/>
              </a:rPr>
              <a:t>arterial </a:t>
            </a:r>
            <a:r>
              <a:rPr lang="en-US" sz="1600" dirty="0" err="1" smtClean="0">
                <a:latin typeface="Arial" charset="0"/>
                <a:cs typeface="Arial" charset="0"/>
              </a:rPr>
              <a:t>BRTs</a:t>
            </a:r>
            <a:r>
              <a:rPr lang="en-US" sz="1600" dirty="0">
                <a:latin typeface="Arial" charset="0"/>
                <a:cs typeface="Arial" charset="0"/>
              </a:rPr>
              <a:t>, four completed </a:t>
            </a:r>
            <a:r>
              <a:rPr lang="en-US" sz="1600" dirty="0" err="1">
                <a:latin typeface="Arial" charset="0"/>
                <a:cs typeface="Arial" charset="0"/>
              </a:rPr>
              <a:t>BRT</a:t>
            </a:r>
            <a:r>
              <a:rPr lang="en-US" sz="1600" dirty="0">
                <a:latin typeface="Arial" charset="0"/>
                <a:cs typeface="Arial" charset="0"/>
              </a:rPr>
              <a:t> corridors, </a:t>
            </a:r>
            <a:r>
              <a:rPr lang="en-US" sz="1600" dirty="0" smtClean="0">
                <a:latin typeface="Arial" charset="0"/>
                <a:cs typeface="Arial" charset="0"/>
              </a:rPr>
              <a:t>and </a:t>
            </a:r>
            <a:r>
              <a:rPr lang="en-US" sz="1600" dirty="0">
                <a:latin typeface="Arial" charset="0"/>
                <a:cs typeface="Arial" charset="0"/>
              </a:rPr>
              <a:t>three new </a:t>
            </a:r>
            <a:r>
              <a:rPr lang="en-US" sz="1600" dirty="0" err="1">
                <a:latin typeface="Arial" charset="0"/>
                <a:cs typeface="Arial" charset="0"/>
              </a:rPr>
              <a:t>LRT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smtClean="0">
                <a:latin typeface="Arial" charset="0"/>
                <a:cs typeface="Arial" charset="0"/>
              </a:rPr>
              <a:t>lines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958477" name="Rectangle 286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409950" y="3895725"/>
            <a:ext cx="4479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93675" indent="-192088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0" hangingPunct="0"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sz="1600">
                <a:latin typeface="Arial" charset="0"/>
                <a:cs typeface="Arial" charset="0"/>
              </a:rPr>
              <a:t>Accelerates the regional plan from scenario one to a 2023 completion</a:t>
            </a:r>
          </a:p>
        </p:txBody>
      </p:sp>
      <p:sp>
        <p:nvSpPr>
          <p:cNvPr id="958478" name="Line 37"/>
          <p:cNvSpPr>
            <a:spLocks noChangeShapeType="1"/>
          </p:cNvSpPr>
          <p:nvPr>
            <p:custDataLst>
              <p:tags r:id="rId7"/>
            </p:custDataLst>
          </p:nvPr>
        </p:nvSpPr>
        <p:spPr bwMode="gray">
          <a:xfrm>
            <a:off x="3409950" y="2495550"/>
            <a:ext cx="44799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8479" name="Line 37"/>
          <p:cNvSpPr>
            <a:spLocks noChangeShapeType="1"/>
          </p:cNvSpPr>
          <p:nvPr>
            <p:custDataLst>
              <p:tags r:id="rId8"/>
            </p:custDataLst>
          </p:nvPr>
        </p:nvSpPr>
        <p:spPr bwMode="gray">
          <a:xfrm>
            <a:off x="3409950" y="3768044"/>
            <a:ext cx="44799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8480" name="Rectangle 15"/>
          <p:cNvSpPr>
            <a:spLocks noChangeArrowheads="1"/>
          </p:cNvSpPr>
          <p:nvPr/>
        </p:nvSpPr>
        <p:spPr bwMode="gray">
          <a:xfrm>
            <a:off x="1503363" y="5080000"/>
            <a:ext cx="1663700" cy="8445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schemeClr val="folHlink"/>
                </a:solidFill>
                <a:latin typeface="Arial" charset="0"/>
                <a:cs typeface="Arial" charset="0"/>
              </a:rPr>
              <a:t>2030 plan with </a:t>
            </a:r>
          </a:p>
          <a:p>
            <a:r>
              <a:rPr lang="en-US" sz="1600" b="1">
                <a:solidFill>
                  <a:schemeClr val="folHlink"/>
                </a:solidFill>
                <a:latin typeface="Arial" charset="0"/>
                <a:cs typeface="Arial" charset="0"/>
              </a:rPr>
              <a:t>growth </a:t>
            </a:r>
          </a:p>
          <a:p>
            <a:r>
              <a:rPr lang="en-US" sz="1600" b="1">
                <a:solidFill>
                  <a:schemeClr val="folHlink"/>
                </a:solidFill>
                <a:latin typeface="Arial" charset="0"/>
                <a:cs typeface="Arial" charset="0"/>
              </a:rPr>
              <a:t>near stations</a:t>
            </a:r>
          </a:p>
        </p:txBody>
      </p:sp>
      <p:sp>
        <p:nvSpPr>
          <p:cNvPr id="3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79475" y="5080000"/>
            <a:ext cx="633413" cy="844550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>
              <a:cs typeface="Arial" charset="0"/>
            </a:endParaRPr>
          </a:p>
        </p:txBody>
      </p:sp>
      <p:sp>
        <p:nvSpPr>
          <p:cNvPr id="958482" name="WordArt 18"/>
          <p:cNvSpPr>
            <a:spLocks noChangeArrowheads="1" noChangeShapeType="1" noTextEdit="1"/>
          </p:cNvSpPr>
          <p:nvPr>
            <p:custDataLst>
              <p:tags r:id="rId10"/>
            </p:custDataLst>
          </p:nvPr>
        </p:nvSpPr>
        <p:spPr bwMode="gray">
          <a:xfrm>
            <a:off x="1071563" y="5354638"/>
            <a:ext cx="250825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BatangChe"/>
                <a:ea typeface="BatangChe"/>
              </a:rPr>
              <a:t>3</a:t>
            </a:r>
          </a:p>
        </p:txBody>
      </p:sp>
      <p:sp>
        <p:nvSpPr>
          <p:cNvPr id="958483" name="Rectangle 286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419475" y="5080000"/>
            <a:ext cx="44799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93675" indent="-192088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0" hangingPunct="0"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sz="1600">
                <a:latin typeface="Arial" charset="0"/>
                <a:cs typeface="Arial" charset="0"/>
              </a:rPr>
              <a:t>Proposes 2030 plan is built as in scenario one, but reallocates 25% of expected community growth to station areas (i.e., assumes station areas absorb more of future growth though does not presume new growth)</a:t>
            </a:r>
          </a:p>
        </p:txBody>
      </p:sp>
      <p:sp>
        <p:nvSpPr>
          <p:cNvPr id="958484" name="Line 37"/>
          <p:cNvSpPr>
            <a:spLocks noChangeShapeType="1"/>
          </p:cNvSpPr>
          <p:nvPr>
            <p:custDataLst>
              <p:tags r:id="rId12"/>
            </p:custDataLst>
          </p:nvPr>
        </p:nvSpPr>
        <p:spPr bwMode="gray">
          <a:xfrm>
            <a:off x="3419475" y="4894263"/>
            <a:ext cx="44799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 bwMode="auto">
          <a:xfrm>
            <a:off x="8069263" y="6508297"/>
            <a:ext cx="746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D72574A-3FEF-4E4F-8DD4-F0ED1B79D62D}" type="slidenum">
              <a:rPr lang="ko-KR" altLang="en-US" smtClean="0"/>
              <a:pPr>
                <a:defRPr/>
              </a:pPr>
              <a:t>8</a:t>
            </a:fld>
            <a:r>
              <a:rPr lang="en-US" altLang="ko-KR" smtClean="0"/>
              <a:t> 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19&quot;&gt;&lt;version val=&quot;17848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0&quot;/&gt;&lt;/m_mruColor&gt;&lt;m_eweekdayFirstOfWorkweek val=&quot;2&quot;/&gt;&lt;m_eweekdayFirstOfWeekend val=&quot;7&quot;/&gt;&lt;m_mapectfillschemeMRU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/m_precDefault&gt;&lt;/CDefaultPrec&gt;&lt;/root&gt;"/>
  <p:tag name="NP_IDX" val="15"/>
  <p:tag name="THINKCELLUNDODONOTDELETE" val="60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6mReFZETkS1RADPKtk8R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RYW1SLF0.BR.g7aDu8.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vlASTHG0GV6ElNtin9_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8.tPThAjkOdaGmhGzGoN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_rlMl2MEKPDQVhh37m6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tt2ir5ckukrOBiBBTPU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KgFR3iREyeZFmtCOIhM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0c4j4tu06nwW0YCjf3r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TqsP9I4kK6otHnMuvKO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wXdD7BlUSxnPgwF4t5J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r5J3mqrkWB9fH8.49zt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aXYFCkVkmAUGoO.zfm1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oKVL_sw02BNN8m2RXP5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_3ExrAkkCgWJ7J1Iwyd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QFiXJ..UqJ7AgZ1Najd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hX9bV3d1UKD7olGFvKYD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7Xzas31kiwd.cuM5BCn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5HbXNO1kujGQu41vSVI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GfbtlB8EmTdZPj4Wnvo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6xTUrn0k2gcTd8FXWR4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BzIJ6EUkCmdU9lhWgfi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6wf.bHh.UC3XVLfPly_h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6mReFZETkS1RADPKtk8R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rq69_GAVkC.remetQzo3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E0CAMmDkmneCQ9NTV5V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jW_TbQu0G7Hx5fMoi.R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6ZwMknuAUS6Mdb7u92rx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_Bga.QFEEipZDE6bkeec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cVevlNcEKOkeiZei_Sd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U3uyQbKkSklvdlKxeki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8w8ficwUKMMMYq0j_su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pEEiycVkq9u.GGtukEc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IZghz_mq0in_j_Uzy.so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uh44VFd0OfWlut_UROv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8w8ficwUKMMMYq0j_su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pEEiycVkq9u.GGtukEc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IZghz_mq0in_j_Uzy.so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8w8ficwUKMMMYq0j_su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pEEiycVkq9u.GGtukEc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IZghz_mq0in_j_Uzy.so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aXYFCkVkmAUGoO.zfm1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bcIV8BuEWLFHRqd5Sg3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aXYFCkVkmAUGoO.zfm1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_Bga.QFEEipZDE6bkeec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fEzTTXwUO5k7YTwDhH1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6ZwMknuAUS6Mdb7u92rx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_Bga.QFEEipZDE6bkeec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MWirWFokGaJZ0e15JZR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kG7tp.RUuvQXcMOWTcU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8e1aVnJUA0eHeTPTGfvAc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_WLhEnzkmGmqSokm5rK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LQEPbA5UasV6hSD0GSa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kYyt_fTk.sCj1K80QLO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BiIl0tHEmyOEbvbUncY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1ildoaqkiZz_Mh4btrt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R.hJED_UWzsiJAf4__e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u8HkWcikKegQsufHgyv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9S1Ln3PkqKGir0ZX5PV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hZ3F.1ykujoPt3A0g9.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.LjcXMaE2pMW71.cBcl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JOHzeEBUenR7Dj.kO0v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nrpB7quUOeqfEblU8v3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i91NarP7ESiB1O_2x2Cc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7CL4BUGUeKrSiTo2I5J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1u3EajJXk6xH7gO3Yf1n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7l2FZwGWE6Mmae6JsZ5u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bcIV8BuEWLFHRqd5Sg3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i_l8ogok.y_T9Q2GBzr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tc0X8EykyHO2wfJ57Ra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xgok1jm0uA1nEbfdQLn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dIImNoS06VRyDdB5PnT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wpOJzPCEGggEGomQOA3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3EBEqI.OE21jAmFNWs6_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yybGPaO_kWM9VdmpNmmO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aXYFCkVkmAUGoO.zfm1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QNxUQgwD0m4anRqeTxwX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GYF1OKv_UmUmnK3xdcta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gKmwHUaEeO.0ceDvmKV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d0gayGEU.G_RC_9nEoy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rYBQtIdcUS2GpHxKF21h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Vr.J67jkO3f5.Bc0IV5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kxRX561UCneZTlypIo7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S6V_uH7UK4cG167ej.P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  <p:tag name="THINKCELLSHAPEDONOTDELETE" val="ps51YPyvBqUmAZNB5BjRX2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9Lv3HQEcEKvqfTW_fqJc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BVu_6clUqJ4Q39aP9Tyw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BGE00q1UGxCoNDueybY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zhNMlhGkaVJROzP5fX7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t0RbAiJuU6.DYmIX.wpZ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bGCn0VHkWvA537D3UkU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eXaWEr0UK5ZBkrNsnvh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I9xxkDMUCvV9WWMLK_t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gF3h0Jn0iMIntkLZ9cW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zLif.18k6pdnvRYNX6G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2wHLxpDUOao2q474xMm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0xKX1D80ayps14x8K8Z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eJwU8uXEaD1p9sz6S9Y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wnF8rHVEatlN7zsZxq8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N.74Cz.Uy_6ajHUdOsB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_l9jVR.UeeIJcjuPNr.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hDuz4cOEuZnydL2OrCn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  <p:tag name="THINKCELLSHAPEDONOTDELETE" val="ps51YPyvBqUmAZNB5BjRX2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  <p:tag name="THINKCELLSHAPEDONOTDELETE" val="pilQgmgoROEmCYpMddaZfV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aF6pUqsJJE6JQiCAtHCtP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T._oQJ2uE20dAJgegaMj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9Lv3HQEcEKvqfTW_fqJc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YN70DEZW0iLTmv0.lEXa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hZPr8I.ESXfNi3IExv.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h69jyn4UeMMeA.Le5Vq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C0lPfi.0iBDvoTogYZl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cgicB9o0mEjGpEfBeuj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CcJS9jE02spcSSyt3e6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o7c5BHLUmj1iQoeyEKE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QNxUQgwD0m4anRqeTxwX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4qSM6PUvUaZFyReYOrpL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M4uaR00kaTMQkrlSVSn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0GPCemD0mW3XMqG2.dx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ML8oBLxECHhZDOnxclT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VcHl.PuUKn16URGYayZ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eBFihyB0u1YpXd.vPS9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1HZ9utDkEKmi3ERkLNMP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uGgRW0CkCvKgYhU1Vvx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0ndrbcwE2ciRmJFY6L6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GHzEMp.ka0kbpzIR4C6w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7rcLSLc0S8r3q5EkswF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uGgRW0CkCvKgYhU1Vvx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bRvXpCkEm6GZ8fz72F0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aXYFCkVkmAUGoO.zfm1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aXYFCkVkmAUGoO.zfm1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aXYFCkVkmAUGoO.zfm1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nz6huV40WLT.NRsS4eG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Hnzoud00.im5woJZnK.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zVpwkKaVU2h9vpAI6qQP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05YObvnw0Cqp63l1j0uf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J4aWP4HkyJpTD3S.xNa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kjQud8EE.KT.LxOO2C7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FzAKAM8Ueqjo_zEziF7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jQ8HjA9U6ftJZ.MDPj_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Zjky4F2EK5XukhUGHLt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IfXJDxozUeGTh_Sm19Cn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AliiAaCU.uOBHYOXuj_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EimToA2UK_7Mzi_Wca1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5a3UzW5U.8ODslVUUIW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9eAEMYIUqtaJOYd.Ipa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wQrlSdBkW_707YFvUpP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0vJwPr7w02nbSbfZj9VA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b2kN6VeAbke9xsFKcgVXU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GyCoVtOkKnroVvEmVmg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41RU2ByEmANW.iJxhg6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HcTGRlvEOqAjqUPRpsS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WjKDnMREmm85usL4pLY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.mJOUkWK0G9kHp7utcop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TzS2P5Ak6dNpJYDlMAIQ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9HQOCZEUeHYP1dfTgUL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QKAaGYLEKGPo_mFCLDA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nz6huV40WLT.NRsS4eG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4X67K_HMUuh33Syz0XLk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3Xj58Dqy0.Rm8VZIFMFI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e6xZliiEGOmYJxAwdMz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J4aWP4HkyJpTD3S.xNa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AliiAaCU.uOBHYOXuj_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FzAKAM8Ueqjo_zEziF7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IfXJDxozUeGTh_Sm19Cn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kjQud8EE.KT.LxOO2C7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SPzRhTEEyp3VA77Ks7R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m_dtpxaU.Q3zLGNg3B9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Axe75GI0qjIoyky1dSg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7cOQEHIQUeKyPfJWPf4y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FcUG7oY0q5UJf5q00Pp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JdZDZEh0Klf3X34gnn.w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Jy8odEEU.3WfKWDRKb_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0Kv63U2h0GLOBJ5N.Lqg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fy7xBJiU.BJIt.ylAVt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fu9_ocSkG0BNKqmWADT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DszCx6DkqeSup0AyEP1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WwRgjyekuXq39X1ECtp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LlGLX44UqQioCI_yr02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oaSoiLmEuVWsdSbyx3w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FWmOotCkkOVH2wzWiJ.f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f5Ga1o70OVc_8bIkhbs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0TJyOXoUC4hFevCtF2A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iamrUrBEWKrsAvf_wjg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v_zTitaUuxBqhGdQGAu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S5C1fJTEWj4JAa0QjRb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xoohGIxkGa8Pvs3kzkk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eaHmsXlUaIn9PGccfiA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gSOzaEPGESDZOWp0rQQg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y3wDh5uUigc_4YzJivh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nz6huV40WLT.NRsS4eG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3Xj58Dqy0.Rm8VZIFMFIw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GO.Cz9x0iriBwQMQ2cl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J4aWP4HkyJpTD3S.xNaw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AliiAaCU.uOBHYOXuj_g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FzAKAM8Ueqjo_zEziF7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IfXJDxozUeGTh_Sm19Cn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kjQud8EE.KT.LxOO2C7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SPzRhTEEyp3VA77Ks7R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4X67K_HMUuh33Syz0XLk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m_dtpxaU.Q3zLGNg3B9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6tV7r790aCyyRHNQaAd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8BlRjGlR0OUQeB32xbRD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H_QXC3Qm0iAvPQ0xRyx7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Sg_liEKE.bnpGROJbVhw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9f5CEJSzkG55dsbBGubz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HYS.fe90yDhvQ7qtCuO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RTB0So6kuSzOGP68Ddp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6XvUT3WgUqWY4Xbykk9M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hL4KZfQEKUX2VRys_Wi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sRTgadekGk3ktarC4ye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oz4c7T10ytKEolguFdXg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odXbuRCkiRDdPXlNtRAQ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ZMtZ2Gqd0a2CPoAxW92m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wfKQ01cU.E9BxuyZDCVg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cNzpw3GE2mihDEgbdONg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4Tm1bDLM0eomjYvUCW5J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xDUCyjJkuatIQW23FRIQ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ddlQTnEk2WtPMWx.MRg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wqqB8jEU6ZMWrWtrSF_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.Nz4lI0UOKH_1I6iJAV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cUJP9ywU23CbJ9Vuay8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4Azr9wze0eKtaFxMSHGq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JCEZm4b0ipY0_kciZIq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Q76euCnkmymQVIT_5brg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zIpaqNXUOZTezp7HcXc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0OYmfnL0aNW153_Uq4V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8pfI24_vkCDxe0YFVPGE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0ZCO2MbEWQt2F71X8Mo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EPtjpGkU.eUWVMV0r_6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uKXJ_cn3Uy4VCZll7iLi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5kQ_Xj20e7f1w85Pcs9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KyLrow0UuDiL1MbeyQu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YLhKj66kuHgu3xUwksG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duwIVo8E2RenK1jR8oL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yynCaEaoUOzTMXiZLrhv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vcgu3SSkCgvxVE76gk8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vcgu3SSkCgvxVE76gk8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vcgu3SSkCgvxVE76gk8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vcgu3SSkCgvxVE76gk8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vcgu3SSkCgvxVE76gk8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Gwg1veOU.qsfQZpx7qp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WoregaCnkKZsg1Nxg7OV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XspTHqvU.W98xA0ypgK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JaGzgjckqDfAfOZvgHT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6mReFZETkS1RADPKtk8R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  <p:tag name="THINKCELLSHAPEDONOTDELETE" val="pbSCx6ATDWUui9mxEm8sll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zXBnPXX06QDPxQ_scjD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INRgI7CUyLYVgCYbkge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6mDPxTOESc3ocxH0oBE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mm26_NZUmNeHb6Q_AFn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1NjYyfFk2uhpC7rGhdc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GI9loaFEuhUXqa9YOr1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1Lww4nWB0KmG0jM5O0i.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aXYFCkVkmAUGoO.zfm1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V.ZDGp0USf1GqwIyH1T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aXYFCkVkmAUGoO.zfm1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8w8ficwUKMMMYq0j_su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pEEiycVkq9u.GGtukEc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IZghz_mq0in_j_Uzy.so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8w8ficwUKMMMYq0j_su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pEEiycVkq9u.GGtukEc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IZghz_mq0in_j_Uzy.so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8w8ficwUKMMMYq0j_su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YN70DEZW0iLTmv0.lEXa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pEEiycVkq9u.GGtukEc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IZghz_mq0in_j_Uzy.so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FTGlRzjEO3J1_BqOZow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XJ2hVMOEuDyt9UPpD9v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vcgu3SSkCgvxVE76gk8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vcgu3SSkCgvxVE76gk8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vcgu3SSkCgvxVE76gk8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3VWx3D9EU.pE9EcU72Lo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3VWx3D9EU.pE9EcU72Lo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sRTgadekGk3ktarC4ye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FTGlRzjEO3J1_BqOZow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XJ2hVMOEuDyt9UPpD9v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vcgu3SSkCgvxVE76gk8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3VWx3D9EU.pE9EcU72Lo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FTGlRzjEO3J1_BqOZow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XJ2hVMOEuDyt9UPpD9v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HYkaiN4Ei.VUAM5zw4c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ymcx7YzkW2SOgjUyiqi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x1iVCPukGLkDP65Pfc5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tpW6GxmREqB0HPHnghOl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fuJm.Y.E.JB3cr6CpaD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G1LBDRJUurv9kZBOqDy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aXYFCkVkmAUGoO.zfm1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MUodwNDEyWcKjpEJCKF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mvTIRhSUGU8Bpdou6lk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bcIV8BuEWLFHRqd5Sg3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ACMNkstUeoAORG.v_tOw"/>
</p:tagLst>
</file>

<file path=ppt/theme/theme1.xml><?xml version="1.0" encoding="utf-8"?>
<a:theme xmlns:a="http://schemas.openxmlformats.org/drawingml/2006/main" name="1_Urban">
  <a:themeElements>
    <a:clrScheme name="1_Urban 2">
      <a:dk1>
        <a:srgbClr val="000000"/>
      </a:dk1>
      <a:lt1>
        <a:srgbClr val="FFFFFF"/>
      </a:lt1>
      <a:dk2>
        <a:srgbClr val="4A3117"/>
      </a:dk2>
      <a:lt2>
        <a:srgbClr val="C5D1D7"/>
      </a:lt2>
      <a:accent1>
        <a:srgbClr val="BFD73B"/>
      </a:accent1>
      <a:accent2>
        <a:srgbClr val="74B74A"/>
      </a:accent2>
      <a:accent3>
        <a:srgbClr val="D2B588"/>
      </a:accent3>
      <a:accent4>
        <a:srgbClr val="346724"/>
      </a:accent4>
      <a:accent5>
        <a:srgbClr val="FF6600"/>
      </a:accent5>
      <a:accent6>
        <a:srgbClr val="808080"/>
      </a:accent6>
      <a:hlink>
        <a:srgbClr val="D2B588"/>
      </a:hlink>
      <a:folHlink>
        <a:srgbClr val="346724"/>
      </a:folHlink>
    </a:clrScheme>
    <a:fontScheme name="1_Urb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Urban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00A3D6"/>
        </a:accent3>
        <a:accent4>
          <a:srgbClr val="694F07"/>
        </a:accent4>
        <a:accent5>
          <a:srgbClr val="FF6600"/>
        </a:accent5>
        <a:accent6>
          <a:srgbClr val="80808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rban 2">
        <a:dk1>
          <a:srgbClr val="000000"/>
        </a:dk1>
        <a:lt1>
          <a:srgbClr val="FFFFFF"/>
        </a:lt1>
        <a:dk2>
          <a:srgbClr val="4A3117"/>
        </a:dk2>
        <a:lt2>
          <a:srgbClr val="C5D1D7"/>
        </a:lt2>
        <a:accent1>
          <a:srgbClr val="BFD73B"/>
        </a:accent1>
        <a:accent2>
          <a:srgbClr val="74B74A"/>
        </a:accent2>
        <a:accent3>
          <a:srgbClr val="D2B588"/>
        </a:accent3>
        <a:accent4>
          <a:srgbClr val="346724"/>
        </a:accent4>
        <a:accent5>
          <a:srgbClr val="FF6600"/>
        </a:accent5>
        <a:accent6>
          <a:srgbClr val="808080"/>
        </a:accent6>
        <a:hlink>
          <a:srgbClr val="D2B588"/>
        </a:hlink>
        <a:folHlink>
          <a:srgbClr val="3467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rban 3">
        <a:dk1>
          <a:srgbClr val="000000"/>
        </a:dk1>
        <a:lt1>
          <a:srgbClr val="FFFFFF"/>
        </a:lt1>
        <a:dk2>
          <a:srgbClr val="345A8A"/>
        </a:dk2>
        <a:lt2>
          <a:srgbClr val="C8D7EA"/>
        </a:lt2>
        <a:accent1>
          <a:srgbClr val="C8D7EA"/>
        </a:accent1>
        <a:accent2>
          <a:srgbClr val="CC6600"/>
        </a:accent2>
        <a:accent3>
          <a:srgbClr val="D2B588"/>
        </a:accent3>
        <a:accent4>
          <a:srgbClr val="345A8A"/>
        </a:accent4>
        <a:accent5>
          <a:srgbClr val="FF6600"/>
        </a:accent5>
        <a:accent6>
          <a:srgbClr val="808080"/>
        </a:accent6>
        <a:hlink>
          <a:srgbClr val="D2B588"/>
        </a:hlink>
        <a:folHlink>
          <a:srgbClr val="345A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rban">
  <a:themeElements>
    <a:clrScheme name="Urban 3">
      <a:dk1>
        <a:srgbClr val="000000"/>
      </a:dk1>
      <a:lt1>
        <a:srgbClr val="FFFFFF"/>
      </a:lt1>
      <a:dk2>
        <a:srgbClr val="345A8A"/>
      </a:dk2>
      <a:lt2>
        <a:srgbClr val="C8D7EA"/>
      </a:lt2>
      <a:accent1>
        <a:srgbClr val="C8D7EA"/>
      </a:accent1>
      <a:accent2>
        <a:srgbClr val="CC6600"/>
      </a:accent2>
      <a:accent3>
        <a:srgbClr val="D2B588"/>
      </a:accent3>
      <a:accent4>
        <a:srgbClr val="345A8A"/>
      </a:accent4>
      <a:accent5>
        <a:srgbClr val="FF6600"/>
      </a:accent5>
      <a:accent6>
        <a:srgbClr val="808080"/>
      </a:accent6>
      <a:hlink>
        <a:srgbClr val="D2B588"/>
      </a:hlink>
      <a:folHlink>
        <a:srgbClr val="345A8A"/>
      </a:folHlink>
    </a:clrScheme>
    <a:fontScheme name="Urb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Urban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00A3D6"/>
        </a:accent3>
        <a:accent4>
          <a:srgbClr val="694F07"/>
        </a:accent4>
        <a:accent5>
          <a:srgbClr val="FF6600"/>
        </a:accent5>
        <a:accent6>
          <a:srgbClr val="80808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rban 2">
        <a:dk1>
          <a:srgbClr val="000000"/>
        </a:dk1>
        <a:lt1>
          <a:srgbClr val="FFFFFF"/>
        </a:lt1>
        <a:dk2>
          <a:srgbClr val="4A3117"/>
        </a:dk2>
        <a:lt2>
          <a:srgbClr val="C5D1D7"/>
        </a:lt2>
        <a:accent1>
          <a:srgbClr val="BFD73B"/>
        </a:accent1>
        <a:accent2>
          <a:srgbClr val="74B74A"/>
        </a:accent2>
        <a:accent3>
          <a:srgbClr val="D2B588"/>
        </a:accent3>
        <a:accent4>
          <a:srgbClr val="346724"/>
        </a:accent4>
        <a:accent5>
          <a:srgbClr val="FF6600"/>
        </a:accent5>
        <a:accent6>
          <a:srgbClr val="808080"/>
        </a:accent6>
        <a:hlink>
          <a:srgbClr val="D2B588"/>
        </a:hlink>
        <a:folHlink>
          <a:srgbClr val="3467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rban 3">
        <a:dk1>
          <a:srgbClr val="000000"/>
        </a:dk1>
        <a:lt1>
          <a:srgbClr val="FFFFFF"/>
        </a:lt1>
        <a:dk2>
          <a:srgbClr val="345A8A"/>
        </a:dk2>
        <a:lt2>
          <a:srgbClr val="C8D7EA"/>
        </a:lt2>
        <a:accent1>
          <a:srgbClr val="C8D7EA"/>
        </a:accent1>
        <a:accent2>
          <a:srgbClr val="CC6600"/>
        </a:accent2>
        <a:accent3>
          <a:srgbClr val="D2B588"/>
        </a:accent3>
        <a:accent4>
          <a:srgbClr val="345A8A"/>
        </a:accent4>
        <a:accent5>
          <a:srgbClr val="FF6600"/>
        </a:accent5>
        <a:accent6>
          <a:srgbClr val="808080"/>
        </a:accent6>
        <a:hlink>
          <a:srgbClr val="D2B588"/>
        </a:hlink>
        <a:folHlink>
          <a:srgbClr val="345A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278992</TotalTime>
  <Words>3030</Words>
  <Application>Microsoft Office PowerPoint</Application>
  <PresentationFormat>Custom</PresentationFormat>
  <Paragraphs>473</Paragraphs>
  <Slides>28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1_Urban</vt:lpstr>
      <vt:lpstr>Urban</vt:lpstr>
      <vt:lpstr>think-cell Slide</vt:lpstr>
      <vt:lpstr>Chart</vt:lpstr>
      <vt:lpstr>Microsoft Graph Chart</vt:lpstr>
      <vt:lpstr>Regional Transit System:  Return on Investment Assessment</vt:lpstr>
      <vt:lpstr>Today’s agenda</vt:lpstr>
      <vt:lpstr>Itasca Project introduction</vt:lpstr>
      <vt:lpstr>Itasca Project priorities</vt:lpstr>
      <vt:lpstr>The transportation system impacts the economic health and vitality of a region…</vt:lpstr>
      <vt:lpstr>…Transit is increasingly critical to sustaining the economic vitality of our region</vt:lpstr>
      <vt:lpstr>Transit ROI study</vt:lpstr>
      <vt:lpstr>Itasca asked 3 questions about regional transit investments</vt:lpstr>
      <vt:lpstr>We compared four scenarios </vt:lpstr>
      <vt:lpstr>Current Regional Transit System Commitments</vt:lpstr>
      <vt:lpstr>Proposed Regional Transit System – 2030</vt:lpstr>
      <vt:lpstr>PowerPoint Presentation</vt:lpstr>
      <vt:lpstr>Direct Impacts – Results</vt:lpstr>
      <vt:lpstr>Direct impacts by category</vt:lpstr>
      <vt:lpstr>PowerPoint Presentation</vt:lpstr>
      <vt:lpstr>Additional impact not considered in the ROI study results:</vt:lpstr>
      <vt:lpstr>In addition to the quantitative analysis, we interviewed regional businesses about how they view transit</vt:lpstr>
      <vt:lpstr>What business leaders say (cont)…</vt:lpstr>
      <vt:lpstr>Summary</vt:lpstr>
      <vt:lpstr>Appendix</vt:lpstr>
      <vt:lpstr>Methodology and key assumptions</vt:lpstr>
      <vt:lpstr>Thank you to Itasca Project Transportation Task Force</vt:lpstr>
      <vt:lpstr>Thank you to Technical Advisory Committee</vt:lpstr>
      <vt:lpstr>Breakdown of net benefits (2030 system built out example)</vt:lpstr>
      <vt:lpstr>Travel time savings are calculated by type – personal and business</vt:lpstr>
      <vt:lpstr>Reliability savings are based on lower “buffer” times needed for on time arrival</vt:lpstr>
      <vt:lpstr>Breakdown of travel time benefits by user group</vt:lpstr>
      <vt:lpstr>Credentials of Cambridge Systematics</vt:lpstr>
    </vt:vector>
  </TitlesOfParts>
  <Company>Corporate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ITASCA WORKING TEAM</dc:title>
  <dc:creator>Corporate</dc:creator>
  <cp:keywords>Message Universal Template US</cp:keywords>
  <dc:description>Version 1.1</dc:description>
  <cp:lastModifiedBy>Julia Silvis</cp:lastModifiedBy>
  <cp:revision>493</cp:revision>
  <cp:lastPrinted>2013-03-06T17:13:49Z</cp:lastPrinted>
  <dcterms:created xsi:type="dcterms:W3CDTF">2008-01-03T17:02:07Z</dcterms:created>
  <dcterms:modified xsi:type="dcterms:W3CDTF">2013-03-18T16:45:34Z</dcterms:modified>
  <cp:category>POT - US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US</vt:lpwstr>
  </property>
  <property fmtid="{D5CDD505-2E9C-101B-9397-08002B2CF9AE}" pid="4" name="NotesPageLayout">
    <vt:lpwstr>Message</vt:lpwstr>
  </property>
  <property fmtid="{D5CDD505-2E9C-101B-9397-08002B2CF9AE}" pid="5" name="Title">
    <vt:lpwstr>ITASCA WORKING TEAM</vt:lpwstr>
  </property>
  <property fmtid="{D5CDD505-2E9C-101B-9397-08002B2CF9AE}" pid="6" name="Final">
    <vt:bool>true</vt:bool>
  </property>
  <property fmtid="{D5CDD505-2E9C-101B-9397-08002B2CF9AE}" pid="7" name="Event">
    <vt:lpwstr/>
  </property>
  <property fmtid="{D5CDD505-2E9C-101B-9397-08002B2CF9AE}" pid="8" name="Delivery Date">
    <vt:lpwstr/>
  </property>
  <property fmtid="{D5CDD505-2E9C-101B-9397-08002B2CF9AE}" pid="9" name="DocID">
    <vt:lpwstr/>
  </property>
  <property fmtid="{D5CDD505-2E9C-101B-9397-08002B2CF9AE}" pid="10" name="DocIDinTitle">
    <vt:bool>false</vt:bool>
  </property>
  <property fmtid="{D5CDD505-2E9C-101B-9397-08002B2CF9AE}" pid="11" name="DocIDinSlide">
    <vt:bool>false</vt:bool>
  </property>
  <property fmtid="{D5CDD505-2E9C-101B-9397-08002B2CF9AE}" pid="12" name="DocIDPosition">
    <vt:i4>0</vt:i4>
  </property>
  <property fmtid="{D5CDD505-2E9C-101B-9397-08002B2CF9AE}" pid="13" name="Office2003EditCount">
    <vt:lpwstr>1</vt:lpwstr>
  </property>
  <property fmtid="{D5CDD505-2E9C-101B-9397-08002B2CF9AE}" pid="14" name="Office2010EditCount">
    <vt:lpwstr>1</vt:lpwstr>
  </property>
  <property fmtid="{D5CDD505-2E9C-101B-9397-08002B2CF9AE}" pid="15" name="LastEditedOfficeVersion">
    <vt:lpwstr>Office2010</vt:lpwstr>
  </property>
  <property fmtid="{D5CDD505-2E9C-101B-9397-08002B2CF9AE}" pid="16" name="PortedBy">
    <vt:lpwstr>Julia Silvis</vt:lpwstr>
  </property>
  <property fmtid="{D5CDD505-2E9C-101B-9397-08002B2CF9AE}" pid="17" name="DatePorted">
    <vt:lpwstr>2/12/2013 9:30:54 AM</vt:lpwstr>
  </property>
  <property fmtid="{D5CDD505-2E9C-101B-9397-08002B2CF9AE}" pid="18" name="Office2010WasSaved">
    <vt:lpwstr>1</vt:lpwstr>
  </property>
</Properties>
</file>